
<file path=[Content_Types].xml><?xml version="1.0" encoding="utf-8"?>
<Types xmlns="http://schemas.openxmlformats.org/package/2006/content-types">
  <Default Extension="xml" ContentType="application/xml"/>
  <Default Extension="(null)" ContentType="image/x-emf"/>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256" r:id="rId2"/>
    <p:sldId id="349" r:id="rId3"/>
    <p:sldId id="348" r:id="rId4"/>
    <p:sldId id="423" r:id="rId5"/>
    <p:sldId id="482" r:id="rId6"/>
    <p:sldId id="481" r:id="rId7"/>
    <p:sldId id="424" r:id="rId8"/>
    <p:sldId id="439" r:id="rId9"/>
    <p:sldId id="353" r:id="rId10"/>
    <p:sldId id="407" r:id="rId11"/>
    <p:sldId id="354" r:id="rId12"/>
    <p:sldId id="426" r:id="rId13"/>
    <p:sldId id="480" r:id="rId14"/>
    <p:sldId id="345" r:id="rId15"/>
    <p:sldId id="409" r:id="rId16"/>
    <p:sldId id="352" r:id="rId17"/>
    <p:sldId id="292" r:id="rId18"/>
    <p:sldId id="402" r:id="rId19"/>
    <p:sldId id="428" r:id="rId20"/>
    <p:sldId id="405" r:id="rId21"/>
    <p:sldId id="296" r:id="rId22"/>
    <p:sldId id="438" r:id="rId23"/>
    <p:sldId id="437" r:id="rId24"/>
    <p:sldId id="420" r:id="rId25"/>
    <p:sldId id="299" r:id="rId26"/>
    <p:sldId id="429" r:id="rId27"/>
    <p:sldId id="298" r:id="rId28"/>
    <p:sldId id="452" r:id="rId29"/>
    <p:sldId id="434" r:id="rId30"/>
    <p:sldId id="435" r:id="rId31"/>
    <p:sldId id="449" r:id="rId32"/>
    <p:sldId id="451" r:id="rId33"/>
    <p:sldId id="450" r:id="rId34"/>
    <p:sldId id="436" r:id="rId35"/>
    <p:sldId id="445" r:id="rId36"/>
    <p:sldId id="444" r:id="rId37"/>
    <p:sldId id="431" r:id="rId38"/>
    <p:sldId id="477" r:id="rId39"/>
    <p:sldId id="465" r:id="rId40"/>
    <p:sldId id="476" r:id="rId41"/>
    <p:sldId id="318" r:id="rId42"/>
    <p:sldId id="478" r:id="rId43"/>
    <p:sldId id="446" r:id="rId44"/>
    <p:sldId id="321" r:id="rId45"/>
    <p:sldId id="441" r:id="rId46"/>
    <p:sldId id="472" r:id="rId47"/>
    <p:sldId id="433" r:id="rId48"/>
    <p:sldId id="432" r:id="rId49"/>
    <p:sldId id="442" r:id="rId50"/>
    <p:sldId id="470" r:id="rId51"/>
    <p:sldId id="397" r:id="rId52"/>
    <p:sldId id="399" r:id="rId53"/>
    <p:sldId id="443" r:id="rId54"/>
    <p:sldId id="337" r:id="rId55"/>
    <p:sldId id="447" r:id="rId56"/>
    <p:sldId id="375" r:id="rId57"/>
    <p:sldId id="485" r:id="rId58"/>
    <p:sldId id="283" r:id="rId59"/>
    <p:sldId id="487" r:id="rId60"/>
    <p:sldId id="479" r:id="rId61"/>
    <p:sldId id="474" r:id="rId62"/>
    <p:sldId id="486" r:id="rId63"/>
    <p:sldId id="475" r:id="rId64"/>
    <p:sldId id="471" r:id="rId65"/>
    <p:sldId id="468" r:id="rId66"/>
    <p:sldId id="464" r:id="rId67"/>
    <p:sldId id="462" r:id="rId68"/>
    <p:sldId id="460" r:id="rId69"/>
    <p:sldId id="458" r:id="rId70"/>
    <p:sldId id="461" r:id="rId71"/>
    <p:sldId id="459" r:id="rId72"/>
    <p:sldId id="463" r:id="rId73"/>
    <p:sldId id="453" r:id="rId74"/>
    <p:sldId id="454" r:id="rId75"/>
    <p:sldId id="457" r:id="rId76"/>
    <p:sldId id="311" r:id="rId77"/>
    <p:sldId id="356" r:id="rId78"/>
    <p:sldId id="322" r:id="rId79"/>
    <p:sldId id="323" r:id="rId80"/>
    <p:sldId id="390" r:id="rId81"/>
    <p:sldId id="391" r:id="rId82"/>
    <p:sldId id="392" r:id="rId83"/>
    <p:sldId id="467" r:id="rId84"/>
    <p:sldId id="466" r:id="rId85"/>
    <p:sldId id="473" r:id="rId86"/>
  </p:sldIdLst>
  <p:sldSz cx="10058400" cy="7772400"/>
  <p:notesSz cx="9144000" cy="6858000"/>
  <p:defaultTextStyle>
    <a:defPPr>
      <a:defRPr lang="en-US"/>
    </a:defPPr>
    <a:lvl1pPr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509412"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018824"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528237"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2037649" algn="l" defTabSz="509412"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547061" algn="l" defTabSz="509412" rtl="0" eaLnBrk="1" latinLnBrk="0" hangingPunct="1">
      <a:defRPr kern="1200">
        <a:solidFill>
          <a:schemeClr val="tx1"/>
        </a:solidFill>
        <a:latin typeface="Calibri" charset="0"/>
        <a:ea typeface="ＭＳ Ｐゴシック" charset="0"/>
        <a:cs typeface="ＭＳ Ｐゴシック" charset="0"/>
      </a:defRPr>
    </a:lvl6pPr>
    <a:lvl7pPr marL="3056473" algn="l" defTabSz="509412" rtl="0" eaLnBrk="1" latinLnBrk="0" hangingPunct="1">
      <a:defRPr kern="1200">
        <a:solidFill>
          <a:schemeClr val="tx1"/>
        </a:solidFill>
        <a:latin typeface="Calibri" charset="0"/>
        <a:ea typeface="ＭＳ Ｐゴシック" charset="0"/>
        <a:cs typeface="ＭＳ Ｐゴシック" charset="0"/>
      </a:defRPr>
    </a:lvl7pPr>
    <a:lvl8pPr marL="3565886" algn="l" defTabSz="509412" rtl="0" eaLnBrk="1" latinLnBrk="0" hangingPunct="1">
      <a:defRPr kern="1200">
        <a:solidFill>
          <a:schemeClr val="tx1"/>
        </a:solidFill>
        <a:latin typeface="Calibri" charset="0"/>
        <a:ea typeface="ＭＳ Ｐゴシック" charset="0"/>
        <a:cs typeface="ＭＳ Ｐゴシック" charset="0"/>
      </a:defRPr>
    </a:lvl8pPr>
    <a:lvl9pPr marL="4075298" algn="l" defTabSz="509412"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448">
          <p15:clr>
            <a:srgbClr val="A4A3A4"/>
          </p15:clr>
        </p15:guide>
        <p15:guide id="2" pos="3168">
          <p15:clr>
            <a:srgbClr val="A4A3A4"/>
          </p15:clr>
        </p15:guide>
      </p15:sldGuideLst>
    </p:ext>
    <p:ext uri="{2D200454-40CA-4A62-9FC3-DE9A4176ACB9}">
      <p15:notesGuideLst xmlns:p15="http://schemas.microsoft.com/office/powerpoint/2012/main" xmlns="">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FF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82" autoAdjust="0"/>
    <p:restoredTop sz="74517" autoAdjust="0"/>
  </p:normalViewPr>
  <p:slideViewPr>
    <p:cSldViewPr snapToGrid="0" snapToObjects="1">
      <p:cViewPr>
        <p:scale>
          <a:sx n="94" d="100"/>
          <a:sy n="94" d="100"/>
        </p:scale>
        <p:origin x="-1360" y="-232"/>
      </p:cViewPr>
      <p:guideLst>
        <p:guide orient="horz" pos="2448"/>
        <p:guide pos="3168"/>
      </p:guideLst>
    </p:cSldViewPr>
  </p:slideViewPr>
  <p:outlineViewPr>
    <p:cViewPr>
      <p:scale>
        <a:sx n="33" d="100"/>
        <a:sy n="33" d="100"/>
      </p:scale>
      <p:origin x="0" y="9284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5" d="100"/>
          <a:sy n="115" d="100"/>
        </p:scale>
        <p:origin x="-2384"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57A4C361-2F1D-434C-AB4F-1596B4F81233}" type="datetimeFigureOut">
              <a:rPr lang="en-US" smtClean="0"/>
              <a:t>2/27/18</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6CF6C4BB-7896-5E4A-8D17-5807CAA2FDD8}" type="slidenum">
              <a:rPr lang="en-US" smtClean="0"/>
              <a:t>‹#›</a:t>
            </a:fld>
            <a:endParaRPr lang="en-US"/>
          </a:p>
        </p:txBody>
      </p:sp>
    </p:spTree>
    <p:extLst>
      <p:ext uri="{BB962C8B-B14F-4D97-AF65-F5344CB8AC3E}">
        <p14:creationId xmlns:p14="http://schemas.microsoft.com/office/powerpoint/2010/main" val="39805667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E7D6BC09-F59F-8C49-A658-977B3A0C7D29}" type="datetimeFigureOut">
              <a:rPr lang="en-US" smtClean="0"/>
              <a:t>2/27/18</a:t>
            </a:fld>
            <a:endParaRPr lang="en-US"/>
          </a:p>
        </p:txBody>
      </p:sp>
      <p:sp>
        <p:nvSpPr>
          <p:cNvPr id="4" name="Slide Image Placeholder 3"/>
          <p:cNvSpPr>
            <a:spLocks noGrp="1" noRot="1" noChangeAspect="1"/>
          </p:cNvSpPr>
          <p:nvPr>
            <p:ph type="sldImg" idx="2"/>
          </p:nvPr>
        </p:nvSpPr>
        <p:spPr>
          <a:xfrm>
            <a:off x="2909888" y="514350"/>
            <a:ext cx="3325812"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5CB6EAA8-FD5A-4B40-9E09-3071A0E8F69E}" type="slidenum">
              <a:rPr lang="en-US" smtClean="0"/>
              <a:t>‹#›</a:t>
            </a:fld>
            <a:endParaRPr lang="en-US"/>
          </a:p>
        </p:txBody>
      </p:sp>
    </p:spTree>
    <p:extLst>
      <p:ext uri="{BB962C8B-B14F-4D97-AF65-F5344CB8AC3E}">
        <p14:creationId xmlns:p14="http://schemas.microsoft.com/office/powerpoint/2010/main" val="2391830622"/>
      </p:ext>
    </p:extLst>
  </p:cSld>
  <p:clrMap bg1="lt1" tx1="dk1" bg2="lt2" tx2="dk2" accent1="accent1" accent2="accent2" accent3="accent3" accent4="accent4" accent5="accent5" accent6="accent6" hlink="hlink" folHlink="folHlink"/>
  <p:hf hdr="0" ftr="0" dt="0"/>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a:t>
            </a:fld>
            <a:endParaRPr lang="en-US"/>
          </a:p>
        </p:txBody>
      </p:sp>
    </p:spTree>
    <p:extLst>
      <p:ext uri="{BB962C8B-B14F-4D97-AF65-F5344CB8AC3E}">
        <p14:creationId xmlns:p14="http://schemas.microsoft.com/office/powerpoint/2010/main" val="235649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9888" y="514350"/>
            <a:ext cx="3325812" cy="2571750"/>
          </a:xfrm>
        </p:spPr>
      </p:sp>
      <p:sp>
        <p:nvSpPr>
          <p:cNvPr id="3" name="Notes Placeholder 2"/>
          <p:cNvSpPr>
            <a:spLocks noGrp="1"/>
          </p:cNvSpPr>
          <p:nvPr>
            <p:ph type="body" idx="1"/>
          </p:nvPr>
        </p:nvSpPr>
        <p:spPr/>
        <p:txBody>
          <a:bodyPr>
            <a:normAutofit/>
          </a:bodyPr>
          <a:lstStyle/>
          <a:p>
            <a:endParaRPr lang="en-US" dirty="0"/>
          </a:p>
          <a:p>
            <a:r>
              <a:rPr lang="en-US" dirty="0"/>
              <a:t>This work proposes taking advantage of 3D IC technology.</a:t>
            </a:r>
          </a:p>
          <a:p>
            <a:r>
              <a:rPr lang="en-US" dirty="0"/>
              <a:t>This 3D architecture will include a custom organized 3D DRAM to store the neural network and Data structures designed to access that DRAM effectively.</a:t>
            </a:r>
          </a:p>
          <a:p>
            <a:r>
              <a:rPr lang="en-US" dirty="0"/>
              <a:t>The</a:t>
            </a:r>
            <a:r>
              <a:rPr lang="en-US" baseline="0" dirty="0"/>
              <a:t> proposal also includes </a:t>
            </a:r>
            <a:r>
              <a:rPr lang="en-US" dirty="0"/>
              <a:t>custom processing layers to</a:t>
            </a:r>
            <a:r>
              <a:rPr lang="en-US" baseline="0" dirty="0"/>
              <a:t> perform the NN computations.</a:t>
            </a:r>
          </a:p>
          <a:p>
            <a:endParaRPr lang="en-US" dirty="0"/>
          </a:p>
          <a:p>
            <a:r>
              <a:rPr lang="en-US" dirty="0"/>
              <a:t>Using DRAM addresses the large network size requirement </a:t>
            </a:r>
          </a:p>
          <a:p>
            <a:r>
              <a:rPr lang="en-US" dirty="0"/>
              <a:t>and the 3D architecture</a:t>
            </a:r>
            <a:r>
              <a:rPr lang="en-US" baseline="0" dirty="0"/>
              <a:t> </a:t>
            </a:r>
            <a:r>
              <a:rPr lang="en-US" dirty="0"/>
              <a:t>ensures we can address bandwidth, space and power issues.</a:t>
            </a:r>
          </a:p>
          <a:p>
            <a:endParaRPr lang="en-US" dirty="0"/>
          </a:p>
          <a:p>
            <a:r>
              <a:rPr lang="en-US" strike="noStrike" dirty="0"/>
              <a:t>The custom processing layers will be targeted toward a family of ANN’s</a:t>
            </a:r>
          </a:p>
        </p:txBody>
      </p:sp>
      <p:sp>
        <p:nvSpPr>
          <p:cNvPr id="4" name="Slide Number Placeholder 3"/>
          <p:cNvSpPr>
            <a:spLocks noGrp="1"/>
          </p:cNvSpPr>
          <p:nvPr>
            <p:ph type="sldNum" sz="quarter" idx="10"/>
          </p:nvPr>
        </p:nvSpPr>
        <p:spPr/>
        <p:txBody>
          <a:bodyPr/>
          <a:lstStyle/>
          <a:p>
            <a:fld id="{5CB6EAA8-FD5A-4B40-9E09-3071A0E8F69E}" type="slidenum">
              <a:rPr lang="en-US" smtClean="0"/>
              <a:t>10</a:t>
            </a:fld>
            <a:endParaRPr lang="en-US"/>
          </a:p>
        </p:txBody>
      </p:sp>
    </p:spTree>
    <p:extLst>
      <p:ext uri="{BB962C8B-B14F-4D97-AF65-F5344CB8AC3E}">
        <p14:creationId xmlns:p14="http://schemas.microsoft.com/office/powerpoint/2010/main" val="338538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primary contributions of this work is </a:t>
            </a:r>
          </a:p>
          <a:p>
            <a:r>
              <a:rPr lang="en-US" baseline="0" dirty="0"/>
              <a:t> - a custom organized 3DIC DRAM allowing us to provide the necessary memory bandwidth to process multiple ANN’s in real time</a:t>
            </a:r>
          </a:p>
          <a:p>
            <a:r>
              <a:rPr lang="en-US" baseline="0" dirty="0"/>
              <a:t> - data structures for storing parameters and neuron activation values</a:t>
            </a:r>
          </a:p>
          <a:p>
            <a:r>
              <a:rPr lang="en-US" baseline="0" dirty="0"/>
              <a:t> - a 3D architecture which will ensure the bandwidth provided by the custom memory can be processed at line rate by a processing layer customized to the functions required to process the target ANN’s</a:t>
            </a:r>
          </a:p>
          <a:p>
            <a:endParaRPr lang="en-US" dirty="0"/>
          </a:p>
          <a:p>
            <a:r>
              <a:rPr lang="en-US" baseline="0" dirty="0"/>
              <a:t>Combining these contributions will allow us to demonstrate a significant</a:t>
            </a:r>
            <a:r>
              <a:rPr lang="en-US" dirty="0"/>
              <a:t> performance improvement overcurrent solutions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CB6EAA8-FD5A-4B40-9E09-3071A0E8F69E}" type="slidenum">
              <a:rPr lang="en-US" smtClean="0"/>
              <a:t>11</a:t>
            </a:fld>
            <a:endParaRPr lang="en-US"/>
          </a:p>
        </p:txBody>
      </p:sp>
    </p:spTree>
    <p:extLst>
      <p:ext uri="{BB962C8B-B14F-4D97-AF65-F5344CB8AC3E}">
        <p14:creationId xmlns:p14="http://schemas.microsoft.com/office/powerpoint/2010/main" val="194031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12</a:t>
            </a:fld>
            <a:endParaRPr lang="en-US"/>
          </a:p>
        </p:txBody>
      </p:sp>
    </p:spTree>
    <p:extLst>
      <p:ext uri="{BB962C8B-B14F-4D97-AF65-F5344CB8AC3E}">
        <p14:creationId xmlns:p14="http://schemas.microsoft.com/office/powerpoint/2010/main" val="271243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a mathematical model, but they are advertised as being inspired by neurons in the brain.</a:t>
            </a:r>
          </a:p>
          <a:p>
            <a:endParaRPr lang="en-US" dirty="0"/>
          </a:p>
          <a:p>
            <a:r>
              <a:rPr lang="en-US" dirty="0"/>
              <a:t>Mention</a:t>
            </a:r>
            <a:r>
              <a:rPr lang="en-US" baseline="0" dirty="0"/>
              <a:t> this is the basic neuron model used is almost all ANN’s</a:t>
            </a:r>
          </a:p>
          <a:p>
            <a:endParaRPr lang="en-US" baseline="0" dirty="0"/>
          </a:p>
          <a:p>
            <a:r>
              <a:rPr lang="en-US" baseline="0" dirty="0"/>
              <a:t>Mention it has been well understood that when organized like this a network of ANN’s can be used to solve complex functions and classifiers</a:t>
            </a:r>
            <a:endParaRPr lang="en-US" dirty="0"/>
          </a:p>
          <a:p>
            <a:endParaRPr lang="en-US" dirty="0"/>
          </a:p>
          <a:p>
            <a:r>
              <a:rPr lang="en-US" dirty="0"/>
              <a:t>The terminology used is the neuron being considered is the post synaptic neuron when they are linear function approximators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14</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concise</a:t>
            </a:r>
          </a:p>
          <a:p>
            <a:endParaRPr lang="en-US" dirty="0"/>
          </a:p>
          <a:p>
            <a:r>
              <a:rPr lang="en-US" dirty="0"/>
              <a:t>Real</a:t>
            </a:r>
            <a:r>
              <a:rPr lang="en-US" baseline="0" dirty="0"/>
              <a:t> neurons generate spikes</a:t>
            </a:r>
          </a:p>
          <a:p>
            <a:r>
              <a:rPr lang="en-US" baseline="0" dirty="0"/>
              <a:t>Believed that information is carried in spike rates</a:t>
            </a:r>
          </a:p>
          <a:p>
            <a:r>
              <a:rPr lang="en-US" baseline="0" dirty="0"/>
              <a:t>Rate coding is a simplification</a:t>
            </a:r>
          </a:p>
          <a:p>
            <a:endParaRPr lang="en-US" baseline="0" dirty="0"/>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t>Rate-based</a:t>
            </a:r>
            <a:r>
              <a:rPr lang="en-US" baseline="0" dirty="0"/>
              <a:t> </a:t>
            </a:r>
            <a:r>
              <a:rPr lang="en-US" dirty="0"/>
              <a:t>neural network used when we see demonstrations from </a:t>
            </a:r>
            <a:r>
              <a:rPr lang="en-US" dirty="0" err="1"/>
              <a:t>google</a:t>
            </a:r>
            <a:r>
              <a:rPr lang="en-US" dirty="0"/>
              <a:t> etc.</a:t>
            </a:r>
          </a:p>
          <a:p>
            <a:endParaRPr lang="en-US" baseline="0" dirty="0"/>
          </a:p>
          <a:p>
            <a:endParaRPr lang="en-US" baseline="0" dirty="0"/>
          </a:p>
          <a:p>
            <a:r>
              <a:rPr lang="en-US" baseline="0" dirty="0"/>
              <a:t>Spiking considered more powerful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15</a:t>
            </a:fld>
            <a:endParaRPr lang="en-US"/>
          </a:p>
        </p:txBody>
      </p:sp>
    </p:spTree>
    <p:extLst>
      <p:ext uri="{BB962C8B-B14F-4D97-AF65-F5344CB8AC3E}">
        <p14:creationId xmlns:p14="http://schemas.microsoft.com/office/powerpoint/2010/main" val="4089071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DNN classifiers because of their performance</a:t>
            </a:r>
            <a:r>
              <a:rPr lang="en-US" baseline="0" dirty="0"/>
              <a:t> in image recognition</a:t>
            </a:r>
          </a:p>
          <a:p>
            <a:r>
              <a:rPr lang="en-US" baseline="0" dirty="0"/>
              <a:t>ANN in reinforcement learning because of their use as value function approximator</a:t>
            </a:r>
          </a:p>
          <a:p>
            <a:r>
              <a:rPr lang="en-US" baseline="0" dirty="0"/>
              <a:t>and finally Cogent Confabulation and </a:t>
            </a:r>
            <a:r>
              <a:rPr lang="en-US" baseline="0" dirty="0" err="1"/>
              <a:t>BsB</a:t>
            </a:r>
            <a:r>
              <a:rPr lang="en-US" baseline="0" dirty="0"/>
              <a:t> because of their joint efficacy in a text recognition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16</a:t>
            </a:fld>
            <a:endParaRPr lang="en-US"/>
          </a:p>
        </p:txBody>
      </p:sp>
    </p:spTree>
    <p:extLst>
      <p:ext uri="{BB962C8B-B14F-4D97-AF65-F5344CB8AC3E}">
        <p14:creationId xmlns:p14="http://schemas.microsoft.com/office/powerpoint/2010/main" val="641581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17</a:t>
            </a:fld>
            <a:endParaRPr lang="en-US"/>
          </a:p>
        </p:txBody>
      </p:sp>
    </p:spTree>
    <p:extLst>
      <p:ext uri="{BB962C8B-B14F-4D97-AF65-F5344CB8AC3E}">
        <p14:creationId xmlns:p14="http://schemas.microsoft.com/office/powerpoint/2010/main" val="208935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18</a:t>
            </a:fld>
            <a:endParaRPr lang="en-US"/>
          </a:p>
        </p:txBody>
      </p:sp>
    </p:spTree>
    <p:extLst>
      <p:ext uri="{BB962C8B-B14F-4D97-AF65-F5344CB8AC3E}">
        <p14:creationId xmlns:p14="http://schemas.microsoft.com/office/powerpoint/2010/main" val="2153273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focus on more recent devices</a:t>
            </a:r>
          </a:p>
        </p:txBody>
      </p:sp>
      <p:sp>
        <p:nvSpPr>
          <p:cNvPr id="4" name="Slide Number Placeholder 3"/>
          <p:cNvSpPr>
            <a:spLocks noGrp="1"/>
          </p:cNvSpPr>
          <p:nvPr>
            <p:ph type="sldNum" sz="quarter" idx="10"/>
          </p:nvPr>
        </p:nvSpPr>
        <p:spPr/>
        <p:txBody>
          <a:bodyPr/>
          <a:lstStyle/>
          <a:p>
            <a:fld id="{5CB6EAA8-FD5A-4B40-9E09-3071A0E8F69E}" type="slidenum">
              <a:rPr lang="en-US" smtClean="0"/>
              <a:t>19</a:t>
            </a:fld>
            <a:endParaRPr lang="en-US"/>
          </a:p>
        </p:txBody>
      </p:sp>
    </p:spTree>
    <p:extLst>
      <p:ext uri="{BB962C8B-B14F-4D97-AF65-F5344CB8AC3E}">
        <p14:creationId xmlns:p14="http://schemas.microsoft.com/office/powerpoint/2010/main" val="2667174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20</a:t>
            </a:fld>
            <a:endParaRPr lang="en-US"/>
          </a:p>
        </p:txBody>
      </p:sp>
    </p:spTree>
    <p:extLst>
      <p:ext uri="{BB962C8B-B14F-4D97-AF65-F5344CB8AC3E}">
        <p14:creationId xmlns:p14="http://schemas.microsoft.com/office/powerpoint/2010/main" val="4094024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 </a:t>
            </a:r>
          </a:p>
          <a:p>
            <a:endParaRPr lang="en-US" dirty="0"/>
          </a:p>
          <a:p>
            <a:r>
              <a:rPr lang="en-US" sz="1300" kern="1200" dirty="0" smtClean="0">
                <a:solidFill>
                  <a:schemeClr val="tx1"/>
                </a:solidFill>
                <a:effectLst/>
                <a:latin typeface="+mn-lt"/>
                <a:ea typeface="+mn-ea"/>
                <a:cs typeface="+mn-cs"/>
              </a:rPr>
              <a:t>I suspect most of us have heard of ANNs and their use in applications such as </a:t>
            </a:r>
            <a:r>
              <a:rPr lang="en-US" sz="1300" b="1" kern="1200" dirty="0" smtClean="0">
                <a:solidFill>
                  <a:schemeClr val="tx1"/>
                </a:solidFill>
                <a:effectLst/>
                <a:latin typeface="+mn-lt"/>
                <a:ea typeface="+mn-ea"/>
                <a:cs typeface="+mn-cs"/>
              </a:rPr>
              <a:t>self-driving cars</a:t>
            </a:r>
            <a:r>
              <a:rPr lang="en-US" sz="1300" kern="1200" dirty="0" smtClean="0">
                <a:solidFill>
                  <a:schemeClr val="tx1"/>
                </a:solidFill>
                <a:effectLst/>
                <a:latin typeface="+mn-lt"/>
                <a:ea typeface="+mn-ea"/>
                <a:cs typeface="+mn-cs"/>
              </a:rPr>
              <a:t>.</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 ability for artificial neural networks to perform in a timely fashion within reasonable power and space constraints is what I am going to talk about today.</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I am going to present a system that is able to accelerate multiple instances of disparate useful sized artificial neural networks and provide power and/or area benefits over current state-of-the-art</a:t>
            </a:r>
            <a:endParaRPr lang="en-US" sz="13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EAA8-FD5A-4B40-9E09-3071A0E8F69E}" type="slidenum">
              <a:rPr lang="en-US" smtClean="0"/>
              <a:t>2</a:t>
            </a:fld>
            <a:endParaRPr lang="en-US"/>
          </a:p>
        </p:txBody>
      </p:sp>
    </p:spTree>
    <p:extLst>
      <p:ext uri="{BB962C8B-B14F-4D97-AF65-F5344CB8AC3E}">
        <p14:creationId xmlns:p14="http://schemas.microsoft.com/office/powerpoint/2010/main" val="538878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21</a:t>
            </a:fld>
            <a:endParaRPr lang="en-US"/>
          </a:p>
        </p:txBody>
      </p:sp>
    </p:spTree>
    <p:extLst>
      <p:ext uri="{BB962C8B-B14F-4D97-AF65-F5344CB8AC3E}">
        <p14:creationId xmlns:p14="http://schemas.microsoft.com/office/powerpoint/2010/main" val="372269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9888" y="514350"/>
            <a:ext cx="3325812" cy="2571750"/>
          </a:xfrm>
        </p:spPr>
      </p:sp>
      <p:sp>
        <p:nvSpPr>
          <p:cNvPr id="3" name="Notes Placeholder 2"/>
          <p:cNvSpPr>
            <a:spLocks noGrp="1"/>
          </p:cNvSpPr>
          <p:nvPr>
            <p:ph type="body" idx="1"/>
          </p:nvPr>
        </p:nvSpPr>
        <p:spPr/>
        <p:txBody>
          <a:bodyPr/>
          <a:lstStyle/>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Mention </a:t>
            </a:r>
            <a:r>
              <a:rPr lang="en-US" dirty="0" err="1">
                <a:solidFill>
                  <a:srgbClr val="000000"/>
                </a:solidFill>
                <a:cs typeface="Monaco"/>
              </a:rPr>
              <a:t>multiported</a:t>
            </a: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Memory layers, control layer and processing layer could use different technology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SSF’s will operate directly on data read from stack bus</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To increase bus widths, increase bandwidth while minimizing interface power</a:t>
            </a:r>
          </a:p>
          <a:p>
            <a:endParaRPr lang="en-US" dirty="0"/>
          </a:p>
          <a:p>
            <a:r>
              <a:rPr lang="en-US" dirty="0">
                <a:solidFill>
                  <a:srgbClr val="000000"/>
                </a:solidFill>
                <a:cs typeface="Monaco"/>
              </a:rPr>
              <a:t>provide access to entire page rather than cache-line</a:t>
            </a:r>
          </a:p>
          <a:p>
            <a:endParaRPr lang="en-US" dirty="0">
              <a:solidFill>
                <a:srgbClr val="000000"/>
              </a:solidFill>
              <a:cs typeface="Monaco"/>
            </a:endParaRPr>
          </a:p>
          <a:p>
            <a:r>
              <a:rPr lang="en-US" dirty="0">
                <a:solidFill>
                  <a:srgbClr val="000000"/>
                </a:solidFill>
                <a:cs typeface="Monaco"/>
              </a:rPr>
              <a:t>there will be power considerations by not taking advantage of some reuse of data in local memory but I believe the performance benefits will outweigh</a:t>
            </a:r>
            <a:r>
              <a:rPr lang="en-US" baseline="0" dirty="0">
                <a:solidFill>
                  <a:srgbClr val="000000"/>
                </a:solidFill>
                <a:cs typeface="Monaco"/>
              </a:rPr>
              <a:t> the disadvantages</a:t>
            </a:r>
            <a:endParaRPr lang="en-US" dirty="0">
              <a:solidFill>
                <a:srgbClr val="000000"/>
              </a:solidFill>
              <a:cs typeface="Monaco"/>
            </a:endParaRPr>
          </a:p>
          <a:p>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Special streaming functions will also have the ability to operate on data in processing layers expected small</a:t>
            </a:r>
            <a:r>
              <a:rPr lang="en-US" baseline="0" dirty="0">
                <a:solidFill>
                  <a:srgbClr val="000000"/>
                </a:solidFill>
                <a:cs typeface="Monaco"/>
              </a:rPr>
              <a:t> amount of </a:t>
            </a:r>
            <a:r>
              <a:rPr lang="en-US" dirty="0">
                <a:solidFill>
                  <a:srgbClr val="000000"/>
                </a:solidFill>
                <a:cs typeface="Monaco"/>
              </a:rPr>
              <a:t>local memory</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avoid DRAM page open latency by using a highly banked DRAM and arranging data in memory to allow back-to-back page opens</a:t>
            </a:r>
          </a:p>
          <a:p>
            <a:pPr marL="0" marR="0" lvl="2" indent="0" algn="l" defTabSz="509412" rtl="0" eaLnBrk="1" fontAlgn="auto" latinLnBrk="0" hangingPunct="1">
              <a:lnSpc>
                <a:spcPct val="100000"/>
              </a:lnSpc>
              <a:spcBef>
                <a:spcPts val="0"/>
              </a:spcBef>
              <a:spcAft>
                <a:spcPts val="0"/>
              </a:spcAft>
              <a:buClrTx/>
              <a:buSzTx/>
              <a:buFontTx/>
              <a:buNone/>
              <a:tabLst/>
              <a:defRPr/>
            </a:pPr>
            <a:r>
              <a:rPr lang="en-US" dirty="0">
                <a:solidFill>
                  <a:srgbClr val="000000"/>
                </a:solidFill>
                <a:cs typeface="Monaco"/>
              </a:rPr>
              <a:t>Careful consideration of layer state and kernel parameters required to maximize DRAM bandwidth</a:t>
            </a: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pPr marL="0" marR="0" lvl="2" indent="0" algn="l" defTabSz="509412" rtl="0" eaLnBrk="1" fontAlgn="auto" latinLnBrk="0" hangingPunct="1">
              <a:lnSpc>
                <a:spcPct val="100000"/>
              </a:lnSpc>
              <a:spcBef>
                <a:spcPts val="0"/>
              </a:spcBef>
              <a:spcAft>
                <a:spcPts val="0"/>
              </a:spcAft>
              <a:buClrTx/>
              <a:buSzTx/>
              <a:buFontTx/>
              <a:buNone/>
              <a:tabLst/>
              <a:defRPr/>
            </a:pPr>
            <a:endParaRPr lang="en-US" dirty="0">
              <a:solidFill>
                <a:srgbClr val="000000"/>
              </a:solidFill>
              <a:cs typeface="Monaco"/>
            </a:endParaRP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22</a:t>
            </a:fld>
            <a:endParaRPr lang="en-US"/>
          </a:p>
        </p:txBody>
      </p:sp>
    </p:spTree>
    <p:extLst>
      <p:ext uri="{BB962C8B-B14F-4D97-AF65-F5344CB8AC3E}">
        <p14:creationId xmlns:p14="http://schemas.microsoft.com/office/powerpoint/2010/main" val="3677599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able to process a group of 32 </a:t>
            </a:r>
            <a:r>
              <a:rPr lang="en-US" dirty="0" err="1"/>
              <a:t>ANes</a:t>
            </a:r>
            <a:r>
              <a:rPr lang="en-US" dirty="0"/>
              <a:t> each instruction</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return data contains up to 32 words</a:t>
            </a:r>
          </a:p>
          <a:p>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where are weights, ANe states and result stored</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24</a:t>
            </a:fld>
            <a:endParaRPr lang="en-US"/>
          </a:p>
        </p:txBody>
      </p:sp>
    </p:spTree>
    <p:extLst>
      <p:ext uri="{BB962C8B-B14F-4D97-AF65-F5344CB8AC3E}">
        <p14:creationId xmlns:p14="http://schemas.microsoft.com/office/powerpoint/2010/main" val="781322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25</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26</a:t>
            </a:fld>
            <a:endParaRPr lang="en-US"/>
          </a:p>
        </p:txBody>
      </p:sp>
    </p:spTree>
    <p:extLst>
      <p:ext uri="{BB962C8B-B14F-4D97-AF65-F5344CB8AC3E}">
        <p14:creationId xmlns:p14="http://schemas.microsoft.com/office/powerpoint/2010/main" val="394292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27</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28</a:t>
            </a:fld>
            <a:endParaRPr lang="en-US"/>
          </a:p>
        </p:txBody>
      </p:sp>
    </p:spTree>
    <p:extLst>
      <p:ext uri="{BB962C8B-B14F-4D97-AF65-F5344CB8AC3E}">
        <p14:creationId xmlns:p14="http://schemas.microsoft.com/office/powerpoint/2010/main" val="2813902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37</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38</a:t>
            </a:fld>
            <a:endParaRPr lang="en-US"/>
          </a:p>
        </p:txBody>
      </p:sp>
    </p:spTree>
    <p:extLst>
      <p:ext uri="{BB962C8B-B14F-4D97-AF65-F5344CB8AC3E}">
        <p14:creationId xmlns:p14="http://schemas.microsoft.com/office/powerpoint/2010/main" val="226508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39</a:t>
            </a:fld>
            <a:endParaRPr lang="en-US"/>
          </a:p>
        </p:txBody>
      </p:sp>
    </p:spTree>
    <p:extLst>
      <p:ext uri="{BB962C8B-B14F-4D97-AF65-F5344CB8AC3E}">
        <p14:creationId xmlns:p14="http://schemas.microsoft.com/office/powerpoint/2010/main" val="298811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If ANNs fulfill their potential they will be employed in embedded applications performing various system tasks.</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So these embedded systems will employ multiple disparate useful sized ANNs that need to be processed at or near real time.</a:t>
            </a:r>
            <a:endParaRPr lang="en-US" sz="13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EAA8-FD5A-4B40-9E09-3071A0E8F69E}" type="slidenum">
              <a:rPr lang="en-US" smtClean="0"/>
              <a:t>3</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40</a:t>
            </a:fld>
            <a:endParaRPr lang="en-US"/>
          </a:p>
        </p:txBody>
      </p:sp>
    </p:spTree>
    <p:extLst>
      <p:ext uri="{BB962C8B-B14F-4D97-AF65-F5344CB8AC3E}">
        <p14:creationId xmlns:p14="http://schemas.microsoft.com/office/powerpoint/2010/main" val="2013827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41</a:t>
            </a:fld>
            <a:endParaRPr lang="en-US"/>
          </a:p>
        </p:txBody>
      </p:sp>
    </p:spTree>
    <p:extLst>
      <p:ext uri="{BB962C8B-B14F-4D97-AF65-F5344CB8AC3E}">
        <p14:creationId xmlns:p14="http://schemas.microsoft.com/office/powerpoint/2010/main" val="219785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err="1"/>
              <a:t>StreamingOps</a:t>
            </a: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 MAC, Multiply</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SIMD Wrapper</a:t>
            </a:r>
          </a:p>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add/divide/exponent/compare</a:t>
            </a:r>
          </a:p>
          <a:p>
            <a:pPr marL="0" marR="0" lvl="0" indent="0" algn="l" defTabSz="50941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42</a:t>
            </a:fld>
            <a:endParaRPr lang="en-US"/>
          </a:p>
        </p:txBody>
      </p:sp>
    </p:spTree>
    <p:extLst>
      <p:ext uri="{BB962C8B-B14F-4D97-AF65-F5344CB8AC3E}">
        <p14:creationId xmlns:p14="http://schemas.microsoft.com/office/powerpoint/2010/main" val="339456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43</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44</a:t>
            </a:fld>
            <a:endParaRPr lang="en-US"/>
          </a:p>
        </p:txBody>
      </p:sp>
    </p:spTree>
    <p:extLst>
      <p:ext uri="{BB962C8B-B14F-4D97-AF65-F5344CB8AC3E}">
        <p14:creationId xmlns:p14="http://schemas.microsoft.com/office/powerpoint/2010/main" val="1947778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47</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48</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49</a:t>
            </a:fld>
            <a:endParaRPr lang="en-US"/>
          </a:p>
        </p:txBody>
      </p:sp>
    </p:spTree>
    <p:extLst>
      <p:ext uri="{BB962C8B-B14F-4D97-AF65-F5344CB8AC3E}">
        <p14:creationId xmlns:p14="http://schemas.microsoft.com/office/powerpoint/2010/main" val="3647427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50</a:t>
            </a:fld>
            <a:endParaRPr lang="en-US"/>
          </a:p>
        </p:txBody>
      </p:sp>
    </p:spTree>
    <p:extLst>
      <p:ext uri="{BB962C8B-B14F-4D97-AF65-F5344CB8AC3E}">
        <p14:creationId xmlns:p14="http://schemas.microsoft.com/office/powerpoint/2010/main" val="59834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51</a:t>
            </a:fld>
            <a:endParaRPr lang="en-US"/>
          </a:p>
        </p:txBody>
      </p:sp>
    </p:spTree>
    <p:extLst>
      <p:ext uri="{BB962C8B-B14F-4D97-AF65-F5344CB8AC3E}">
        <p14:creationId xmlns:p14="http://schemas.microsoft.com/office/powerpoint/2010/main" val="22618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Most ANNs are big and the trend is that they are becoming larger and deeper</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There is general acceptance that DRAM needs to be used to stored the ANN parameters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But many implementations have focused on using SRAM as an intermediate store to isolate the system from the slower DRAM.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Now this has proved to be very effective when there are reuse opportunities where the SRAM can be loaded from DRAM then accessed multiple times before having to go back to the slower DRAM.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The main reuse opportunities come in the form of shared parameters and batch processing.</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Batch processing occurs when multiple requests are made to the same ANN, such as in cloud application.</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Parameter reuse occurs when the same connection weights are used at different locations of the ANN</a:t>
            </a:r>
          </a:p>
          <a:p>
            <a:endParaRPr lang="en-US" dirty="0"/>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4</a:t>
            </a:fld>
            <a:endParaRPr lang="en-US"/>
          </a:p>
        </p:txBody>
      </p:sp>
    </p:spTree>
    <p:extLst>
      <p:ext uri="{BB962C8B-B14F-4D97-AF65-F5344CB8AC3E}">
        <p14:creationId xmlns:p14="http://schemas.microsoft.com/office/powerpoint/2010/main" val="3746175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lang="en-US" dirty="0"/>
              <a:t>back to back operations</a:t>
            </a:r>
          </a:p>
          <a:p>
            <a:endParaRPr lang="en-US" dirty="0"/>
          </a:p>
          <a:p>
            <a:r>
              <a:rPr lang="en-US" dirty="0"/>
              <a:t>accumulate DRAM access and use DiRAM4 datasheet </a:t>
            </a:r>
          </a:p>
          <a:p>
            <a:endParaRPr lang="en-US" dirty="0"/>
          </a:p>
          <a:p>
            <a:r>
              <a:rPr lang="en-US" dirty="0"/>
              <a:t>TSV energy from </a:t>
            </a:r>
          </a:p>
        </p:txBody>
      </p:sp>
      <p:sp>
        <p:nvSpPr>
          <p:cNvPr id="4" name="Slide Number Placeholder 3"/>
          <p:cNvSpPr>
            <a:spLocks noGrp="1"/>
          </p:cNvSpPr>
          <p:nvPr>
            <p:ph type="sldNum" sz="quarter" idx="10"/>
          </p:nvPr>
        </p:nvSpPr>
        <p:spPr/>
        <p:txBody>
          <a:bodyPr/>
          <a:lstStyle/>
          <a:p>
            <a:fld id="{5CB6EAA8-FD5A-4B40-9E09-3071A0E8F69E}" type="slidenum">
              <a:rPr lang="en-US" smtClean="0"/>
              <a:t>52</a:t>
            </a:fld>
            <a:endParaRPr lang="en-US"/>
          </a:p>
        </p:txBody>
      </p:sp>
    </p:spTree>
    <p:extLst>
      <p:ext uri="{BB962C8B-B14F-4D97-AF65-F5344CB8AC3E}">
        <p14:creationId xmlns:p14="http://schemas.microsoft.com/office/powerpoint/2010/main" val="4017429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a:t>
            </a:r>
          </a:p>
          <a:p>
            <a:r>
              <a:rPr lang="en-US" dirty="0"/>
              <a:t>Thank</a:t>
            </a:r>
            <a:r>
              <a:rPr lang="en-US" baseline="0" dirty="0"/>
              <a:t> you</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54</a:t>
            </a:fld>
            <a:endParaRPr lang="en-US"/>
          </a:p>
        </p:txBody>
      </p:sp>
    </p:spTree>
    <p:extLst>
      <p:ext uri="{BB962C8B-B14F-4D97-AF65-F5344CB8AC3E}">
        <p14:creationId xmlns:p14="http://schemas.microsoft.com/office/powerpoint/2010/main" val="41667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56</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57</a:t>
            </a:fld>
            <a:endParaRPr lang="en-US"/>
          </a:p>
        </p:txBody>
      </p:sp>
    </p:spTree>
    <p:extLst>
      <p:ext uri="{BB962C8B-B14F-4D97-AF65-F5344CB8AC3E}">
        <p14:creationId xmlns:p14="http://schemas.microsoft.com/office/powerpoint/2010/main" val="3235743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58</a:t>
            </a:fld>
            <a:endParaRPr lang="en-US"/>
          </a:p>
        </p:txBody>
      </p:sp>
    </p:spTree>
    <p:extLst>
      <p:ext uri="{BB962C8B-B14F-4D97-AF65-F5344CB8AC3E}">
        <p14:creationId xmlns:p14="http://schemas.microsoft.com/office/powerpoint/2010/main" val="2733401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concise</a:t>
            </a:r>
          </a:p>
          <a:p>
            <a:endParaRPr lang="en-US" dirty="0"/>
          </a:p>
          <a:p>
            <a:r>
              <a:rPr lang="en-US" dirty="0"/>
              <a:t>Mention ReLu</a:t>
            </a:r>
            <a:r>
              <a:rPr lang="en-US" baseline="0" dirty="0"/>
              <a:t> function</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60</a:t>
            </a:fld>
            <a:endParaRPr lang="en-US"/>
          </a:p>
        </p:txBody>
      </p:sp>
    </p:spTree>
    <p:extLst>
      <p:ext uri="{BB962C8B-B14F-4D97-AF65-F5344CB8AC3E}">
        <p14:creationId xmlns:p14="http://schemas.microsoft.com/office/powerpoint/2010/main" val="720994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61</a:t>
            </a:fld>
            <a:endParaRPr lang="en-US"/>
          </a:p>
        </p:txBody>
      </p:sp>
    </p:spTree>
    <p:extLst>
      <p:ext uri="{BB962C8B-B14F-4D97-AF65-F5344CB8AC3E}">
        <p14:creationId xmlns:p14="http://schemas.microsoft.com/office/powerpoint/2010/main" val="1318777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StreamingOps</a:t>
            </a:r>
            <a:r>
              <a:rPr lang="en-US" dirty="0"/>
              <a:t> can also designed to operate on data from registers (or small local memory)</a:t>
            </a:r>
          </a:p>
          <a:p>
            <a:pPr lvl="1"/>
            <a:r>
              <a:rPr lang="en-US" dirty="0"/>
              <a:t>many ANN’s share a common kernel (CNNs) or operate on same input ROI</a:t>
            </a:r>
          </a:p>
          <a:p>
            <a:pPr lvl="1"/>
            <a:r>
              <a:rPr lang="en-US" dirty="0"/>
              <a:t>in some cases, storing the kernel or ROI in local memory may avoid unnecessary DRAM reads and IO energy</a:t>
            </a:r>
          </a:p>
          <a:p>
            <a:pPr lvl="1"/>
            <a:r>
              <a:rPr lang="en-US" dirty="0"/>
              <a:t>first convolution could be performed on kernel streamed from DRAM and further convolutions use local memory for one of the arguments</a:t>
            </a:r>
          </a:p>
          <a:p>
            <a:pPr lvl="2"/>
            <a:r>
              <a:rPr lang="en-US" b="1" i="1" dirty="0"/>
              <a:t>on PE the objective will be to maintain low ratio of local memory to processing</a:t>
            </a:r>
            <a:endParaRPr lang="en-US" dirty="0"/>
          </a:p>
          <a:p>
            <a:pPr lvl="1"/>
            <a:r>
              <a:rPr lang="en-US" dirty="0"/>
              <a:t>May consider small cache on Controller layer although this will still consume Stack bus TSV power</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63</a:t>
            </a:fld>
            <a:endParaRPr lang="en-US"/>
          </a:p>
        </p:txBody>
      </p:sp>
    </p:spTree>
    <p:extLst>
      <p:ext uri="{BB962C8B-B14F-4D97-AF65-F5344CB8AC3E}">
        <p14:creationId xmlns:p14="http://schemas.microsoft.com/office/powerpoint/2010/main" val="864948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64</a:t>
            </a:fld>
            <a:endParaRPr lang="en-US"/>
          </a:p>
        </p:txBody>
      </p:sp>
    </p:spTree>
    <p:extLst>
      <p:ext uri="{BB962C8B-B14F-4D97-AF65-F5344CB8AC3E}">
        <p14:creationId xmlns:p14="http://schemas.microsoft.com/office/powerpoint/2010/main" val="1609087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65</a:t>
            </a:fld>
            <a:endParaRPr lang="en-US"/>
          </a:p>
        </p:txBody>
      </p:sp>
    </p:spTree>
    <p:extLst>
      <p:ext uri="{BB962C8B-B14F-4D97-AF65-F5344CB8AC3E}">
        <p14:creationId xmlns:p14="http://schemas.microsoft.com/office/powerpoint/2010/main" val="413544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First, we are considering embedded systems that will not have batch processing opportunities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We will have reuse in the form of shared parameters in Convolutional NNs where the same feature kernels are applied across the input.</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But reuse isn’t available when we have CNNs with non-shared kernels </a:t>
            </a:r>
          </a:p>
          <a:p>
            <a:r>
              <a:rPr lang="en-US" sz="1300" kern="1200" dirty="0" smtClean="0">
                <a:solidFill>
                  <a:schemeClr val="tx1"/>
                </a:solidFill>
                <a:effectLst/>
                <a:latin typeface="+mn-lt"/>
                <a:ea typeface="+mn-ea"/>
                <a:cs typeface="+mn-cs"/>
              </a:rPr>
              <a:t> </a:t>
            </a:r>
            <a:endParaRPr lang="en-US" sz="13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B6EAA8-FD5A-4B40-9E09-3071A0E8F69E}" type="slidenum">
              <a:rPr lang="en-US" smtClean="0"/>
              <a:t>5</a:t>
            </a:fld>
            <a:endParaRPr lang="en-US"/>
          </a:p>
        </p:txBody>
      </p:sp>
    </p:spTree>
    <p:extLst>
      <p:ext uri="{BB962C8B-B14F-4D97-AF65-F5344CB8AC3E}">
        <p14:creationId xmlns:p14="http://schemas.microsoft.com/office/powerpoint/2010/main" val="4116998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76</a:t>
            </a:fld>
            <a:endParaRPr lang="en-US"/>
          </a:p>
        </p:txBody>
      </p:sp>
    </p:spTree>
    <p:extLst>
      <p:ext uri="{BB962C8B-B14F-4D97-AF65-F5344CB8AC3E}">
        <p14:creationId xmlns:p14="http://schemas.microsoft.com/office/powerpoint/2010/main" val="3655783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77</a:t>
            </a:fld>
            <a:endParaRPr lang="en-US"/>
          </a:p>
        </p:txBody>
      </p:sp>
    </p:spTree>
    <p:extLst>
      <p:ext uri="{BB962C8B-B14F-4D97-AF65-F5344CB8AC3E}">
        <p14:creationId xmlns:p14="http://schemas.microsoft.com/office/powerpoint/2010/main" val="1794597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78</a:t>
            </a:fld>
            <a:endParaRPr lang="en-US"/>
          </a:p>
        </p:txBody>
      </p:sp>
    </p:spTree>
    <p:extLst>
      <p:ext uri="{BB962C8B-B14F-4D97-AF65-F5344CB8AC3E}">
        <p14:creationId xmlns:p14="http://schemas.microsoft.com/office/powerpoint/2010/main" val="905387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79</a:t>
            </a:fld>
            <a:endParaRPr lang="en-US"/>
          </a:p>
        </p:txBody>
      </p:sp>
    </p:spTree>
    <p:extLst>
      <p:ext uri="{BB962C8B-B14F-4D97-AF65-F5344CB8AC3E}">
        <p14:creationId xmlns:p14="http://schemas.microsoft.com/office/powerpoint/2010/main" val="976113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80</a:t>
            </a:fld>
            <a:endParaRPr lang="en-US"/>
          </a:p>
        </p:txBody>
      </p:sp>
    </p:spTree>
    <p:extLst>
      <p:ext uri="{BB962C8B-B14F-4D97-AF65-F5344CB8AC3E}">
        <p14:creationId xmlns:p14="http://schemas.microsoft.com/office/powerpoint/2010/main" val="336819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81</a:t>
            </a:fld>
            <a:endParaRPr lang="en-US"/>
          </a:p>
        </p:txBody>
      </p:sp>
    </p:spTree>
    <p:extLst>
      <p:ext uri="{BB962C8B-B14F-4D97-AF65-F5344CB8AC3E}">
        <p14:creationId xmlns:p14="http://schemas.microsoft.com/office/powerpoint/2010/main" val="71614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82</a:t>
            </a:fld>
            <a:endParaRPr lang="en-US"/>
          </a:p>
        </p:txBody>
      </p:sp>
    </p:spTree>
    <p:extLst>
      <p:ext uri="{BB962C8B-B14F-4D97-AF65-F5344CB8AC3E}">
        <p14:creationId xmlns:p14="http://schemas.microsoft.com/office/powerpoint/2010/main" val="1137473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measure would you use?</a:t>
            </a:r>
          </a:p>
        </p:txBody>
      </p:sp>
      <p:sp>
        <p:nvSpPr>
          <p:cNvPr id="4" name="Slide Number Placeholder 3"/>
          <p:cNvSpPr>
            <a:spLocks noGrp="1"/>
          </p:cNvSpPr>
          <p:nvPr>
            <p:ph type="sldNum" sz="quarter" idx="10"/>
          </p:nvPr>
        </p:nvSpPr>
        <p:spPr/>
        <p:txBody>
          <a:bodyPr/>
          <a:lstStyle/>
          <a:p>
            <a:fld id="{5CB6EAA8-FD5A-4B40-9E09-3071A0E8F69E}" type="slidenum">
              <a:rPr lang="en-US" smtClean="0"/>
              <a:t>83</a:t>
            </a:fld>
            <a:endParaRPr lang="en-US"/>
          </a:p>
        </p:txBody>
      </p:sp>
    </p:spTree>
    <p:extLst>
      <p:ext uri="{BB962C8B-B14F-4D97-AF65-F5344CB8AC3E}">
        <p14:creationId xmlns:p14="http://schemas.microsoft.com/office/powerpoint/2010/main" val="3858187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B6EAA8-FD5A-4B40-9E09-3071A0E8F69E}" type="slidenum">
              <a:rPr lang="en-US" smtClean="0"/>
              <a:t>84</a:t>
            </a:fld>
            <a:endParaRPr lang="en-US"/>
          </a:p>
        </p:txBody>
      </p:sp>
    </p:spTree>
    <p:extLst>
      <p:ext uri="{BB962C8B-B14F-4D97-AF65-F5344CB8AC3E}">
        <p14:creationId xmlns:p14="http://schemas.microsoft.com/office/powerpoint/2010/main" val="1088306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85</a:t>
            </a:fld>
            <a:endParaRPr lang="en-US"/>
          </a:p>
        </p:txBody>
      </p:sp>
    </p:spTree>
    <p:extLst>
      <p:ext uri="{BB962C8B-B14F-4D97-AF65-F5344CB8AC3E}">
        <p14:creationId xmlns:p14="http://schemas.microsoft.com/office/powerpoint/2010/main" val="391311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There are other types of ANNs that do not provide reuse opportunities such as and fully-connected DNNs such as LSTM.</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Our mission is to be able to support all types of ANNs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 </a:t>
            </a:r>
          </a:p>
          <a:p>
            <a:r>
              <a:rPr lang="en-US" sz="1300" kern="1200" dirty="0" smtClean="0">
                <a:solidFill>
                  <a:schemeClr val="tx1"/>
                </a:solidFill>
                <a:effectLst/>
                <a:latin typeface="+mn-lt"/>
                <a:ea typeface="+mn-ea"/>
                <a:cs typeface="+mn-cs"/>
              </a:rPr>
              <a:t>So the embedded application's we are targeting have the potential to expose the limitations of these SRAM-based implementations</a:t>
            </a:r>
          </a:p>
          <a:p>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6</a:t>
            </a:fld>
            <a:endParaRPr lang="en-US"/>
          </a:p>
        </p:txBody>
      </p:sp>
    </p:spTree>
    <p:extLst>
      <p:ext uri="{BB962C8B-B14F-4D97-AF65-F5344CB8AC3E}">
        <p14:creationId xmlns:p14="http://schemas.microsoft.com/office/powerpoint/2010/main" val="41917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fld id="{5CB6EAA8-FD5A-4B40-9E09-3071A0E8F69E}" type="slidenum">
              <a:rPr lang="en-US" smtClean="0"/>
              <a:t>7</a:t>
            </a:fld>
            <a:endParaRPr lang="en-US" dirty="0"/>
          </a:p>
        </p:txBody>
      </p:sp>
    </p:spTree>
    <p:extLst>
      <p:ext uri="{BB962C8B-B14F-4D97-AF65-F5344CB8AC3E}">
        <p14:creationId xmlns:p14="http://schemas.microsoft.com/office/powerpoint/2010/main" val="384498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the creation of this works system, when I had the urge to add SRAM because it made things easier, I forced myself to think how I could solve it with just the DRAM</a:t>
            </a:r>
          </a:p>
          <a:p>
            <a:endParaRPr lang="en-US" baseline="0" dirty="0"/>
          </a:p>
          <a:p>
            <a:r>
              <a:rPr lang="en-US" baseline="0" dirty="0"/>
              <a:t>This work is proposing using 3DIC technology, and in this case I felt it was important to also get a very good feel for the area associated with such a system</a:t>
            </a:r>
            <a:endParaRPr lang="en-US" dirty="0"/>
          </a:p>
        </p:txBody>
      </p:sp>
      <p:sp>
        <p:nvSpPr>
          <p:cNvPr id="4" name="Slide Number Placeholder 3"/>
          <p:cNvSpPr>
            <a:spLocks noGrp="1"/>
          </p:cNvSpPr>
          <p:nvPr>
            <p:ph type="sldNum" sz="quarter" idx="10"/>
          </p:nvPr>
        </p:nvSpPr>
        <p:spPr/>
        <p:txBody>
          <a:bodyPr/>
          <a:lstStyle/>
          <a:p>
            <a:fld id="{5CB6EAA8-FD5A-4B40-9E09-3071A0E8F69E}" type="slidenum">
              <a:rPr lang="en-US" smtClean="0"/>
              <a:t>8</a:t>
            </a:fld>
            <a:endParaRPr lang="en-US"/>
          </a:p>
        </p:txBody>
      </p:sp>
    </p:spTree>
    <p:extLst>
      <p:ext uri="{BB962C8B-B14F-4D97-AF65-F5344CB8AC3E}">
        <p14:creationId xmlns:p14="http://schemas.microsoft.com/office/powerpoint/2010/main" val="38129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a:p>
            <a:r>
              <a:rPr lang="en-US" sz="1600" dirty="0"/>
              <a:t>Current implementations typically employ graphics processors or application specific integrated circuits.</a:t>
            </a:r>
          </a:p>
          <a:p>
            <a:endParaRPr lang="en-US" sz="1600" dirty="0"/>
          </a:p>
          <a:p>
            <a:pPr marL="0" marR="0" lvl="1" indent="0" algn="l" defTabSz="509412" rtl="0" eaLnBrk="1" fontAlgn="auto" latinLnBrk="0" hangingPunct="1">
              <a:lnSpc>
                <a:spcPct val="100000"/>
              </a:lnSpc>
              <a:spcBef>
                <a:spcPts val="0"/>
              </a:spcBef>
              <a:spcAft>
                <a:spcPts val="0"/>
              </a:spcAft>
              <a:buClrTx/>
              <a:buSzTx/>
              <a:buFontTx/>
              <a:buNone/>
              <a:tabLst/>
              <a:defRPr/>
            </a:pPr>
            <a:r>
              <a:rPr lang="en-US" sz="1600" dirty="0"/>
              <a:t>GPU solutions have large real-estate and power </a:t>
            </a:r>
            <a:r>
              <a:rPr lang="en-US" sz="1600" dirty="0" smtClean="0"/>
              <a:t>requirements</a:t>
            </a:r>
          </a:p>
          <a:p>
            <a:pPr marL="0" marR="0" lvl="1" indent="0" algn="l" defTabSz="509412" rtl="0" eaLnBrk="1" fontAlgn="auto" latinLnBrk="0" hangingPunct="1">
              <a:lnSpc>
                <a:spcPct val="100000"/>
              </a:lnSpc>
              <a:spcBef>
                <a:spcPts val="0"/>
              </a:spcBef>
              <a:spcAft>
                <a:spcPts val="0"/>
              </a:spcAft>
              <a:buClrTx/>
              <a:buSzTx/>
              <a:buFontTx/>
              <a:buNone/>
              <a:tabLst/>
              <a:defRPr/>
            </a:pPr>
            <a:endParaRPr lang="en-US" sz="1600" dirty="0"/>
          </a:p>
          <a:p>
            <a:r>
              <a:rPr lang="en-US" sz="1600" dirty="0"/>
              <a:t>ASIC’s on the other hand can be designed to efficiently perform the ANN processing</a:t>
            </a:r>
            <a:r>
              <a:rPr lang="en-US" sz="1600" baseline="0" dirty="0"/>
              <a:t> </a:t>
            </a:r>
            <a:r>
              <a:rPr lang="en-US" sz="1600" dirty="0">
                <a:solidFill>
                  <a:srgbClr val="000000"/>
                </a:solidFill>
                <a:cs typeface="Monaco"/>
              </a:rPr>
              <a:t>but they typically target smaller network sizes and/or specific NN’s</a:t>
            </a:r>
            <a:endParaRPr lang="en-US" sz="1600" dirty="0"/>
          </a:p>
          <a:p>
            <a:endParaRPr lang="en-US" sz="1600" dirty="0"/>
          </a:p>
          <a:p>
            <a:r>
              <a:rPr lang="en-US" sz="1600" dirty="0"/>
              <a:t>So there isn't currently a solution out there that can support processing multiple ANN’s in real time within reasonable power and size constraints.</a:t>
            </a:r>
          </a:p>
          <a:p>
            <a:endParaRPr lang="en-US" sz="1600" dirty="0"/>
          </a:p>
        </p:txBody>
      </p:sp>
      <p:sp>
        <p:nvSpPr>
          <p:cNvPr id="4" name="Slide Number Placeholder 3"/>
          <p:cNvSpPr>
            <a:spLocks noGrp="1"/>
          </p:cNvSpPr>
          <p:nvPr>
            <p:ph type="sldNum" sz="quarter" idx="10"/>
          </p:nvPr>
        </p:nvSpPr>
        <p:spPr/>
        <p:txBody>
          <a:bodyPr/>
          <a:lstStyle/>
          <a:p>
            <a:fld id="{5CB6EAA8-FD5A-4B40-9E09-3071A0E8F69E}" type="slidenum">
              <a:rPr lang="en-US" smtClean="0"/>
              <a:t>9</a:t>
            </a:fld>
            <a:endParaRPr lang="en-US" dirty="0"/>
          </a:p>
        </p:txBody>
      </p:sp>
    </p:spTree>
    <p:extLst>
      <p:ext uri="{BB962C8B-B14F-4D97-AF65-F5344CB8AC3E}">
        <p14:creationId xmlns:p14="http://schemas.microsoft.com/office/powerpoint/2010/main" val="384498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4"/>
            <a:ext cx="8549640" cy="1666028"/>
          </a:xfrm>
        </p:spPr>
        <p:txBody>
          <a:bodyPr/>
          <a:lstStyle/>
          <a:p>
            <a:r>
              <a:rPr lang="en-US"/>
              <a:t>Click to edit Master title style</a:t>
            </a:r>
            <a:endParaRPr lang="en-US" dirty="0"/>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E8FA995C-F779-9D43-9D07-0702230452DC}"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685B35A-56B7-F745-9DC2-7818D0E153AD}"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8"/>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8"/>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370476A-D274-2B4B-9341-F0CA5725C047}"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035E851-60D7-4747-B089-B29A39F8F8C9}"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500" b="1" cap="all"/>
            </a:lvl1pPr>
          </a:lstStyle>
          <a:p>
            <a:r>
              <a:rPr lang="en-US"/>
              <a:t>Click to edit Master title style</a:t>
            </a:r>
            <a:endParaRPr lang="en-US" dirty="0"/>
          </a:p>
        </p:txBody>
      </p:sp>
      <p:sp>
        <p:nvSpPr>
          <p:cNvPr id="3" name="Text Placeholder 2"/>
          <p:cNvSpPr>
            <a:spLocks noGrp="1"/>
          </p:cNvSpPr>
          <p:nvPr>
            <p:ph type="body" idx="1"/>
          </p:nvPr>
        </p:nvSpPr>
        <p:spPr>
          <a:xfrm>
            <a:off x="794544" y="3294276"/>
            <a:ext cx="8549640" cy="1700212"/>
          </a:xfrm>
        </p:spPr>
        <p:txBody>
          <a:bodyPr anchor="b"/>
          <a:lstStyle>
            <a:lvl1pPr marL="0" indent="0">
              <a:buNone/>
              <a:defRPr sz="2200">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66A2EC-4BBA-064A-BBD8-24A504C0262E}" type="datetime1">
              <a:rPr lang="en-US" smtClean="0"/>
              <a:t>2/27/18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3020" y="2230968"/>
            <a:ext cx="4442460" cy="4712018"/>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271364D-AC7D-B04A-A5C7-091C013179B4}" type="datetime1">
              <a:rPr lang="en-US" smtClean="0"/>
              <a:t>2/27/18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32" y="1739795"/>
            <a:ext cx="4445953"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3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3058B32-2B20-8345-BC3E-4D678DE02C1B}" type="datetime1">
              <a:rPr lang="en-US" smtClean="0"/>
              <a:t>2/27/18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29255B5-0BD9-2E4D-9639-E4B1CDBDF424}" type="datetime1">
              <a:rPr lang="en-US" smtClean="0"/>
              <a:t>2/27/18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B760E5-4661-374A-8BE7-AF9125E022A7}" type="datetime1">
              <a:rPr lang="en-US" smtClean="0"/>
              <a:t>2/27/18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8"/>
            <a:ext cx="5622926"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8"/>
            <a:ext cx="3309144" cy="5316538"/>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D94035C-1FC7-7748-BA94-9B2A284454AA}" type="datetime1">
              <a:rPr lang="en-US" smtClean="0"/>
              <a:t>2/27/18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2"/>
            <a:ext cx="6035040" cy="642303"/>
          </a:xfrm>
        </p:spPr>
        <p:txBody>
          <a:bodyPr anchor="b"/>
          <a:lstStyle>
            <a:lvl1pPr algn="l">
              <a:defRPr sz="2200" b="1"/>
            </a:lvl1pPr>
          </a:lstStyle>
          <a:p>
            <a:r>
              <a:rPr lang="en-US"/>
              <a:t>Click to edit Master title style</a:t>
            </a:r>
            <a:endParaRPr lang="en-US" dirty="0"/>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971517" y="6082985"/>
            <a:ext cx="6035040" cy="912177"/>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96993F-01D7-DA4A-A7BC-9E30F81FEB76}" type="datetime1">
              <a:rPr lang="en-US" smtClean="0"/>
              <a:t>2/27/18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1 [Kim16], 2 [Che16], 3 [Esm05], 4 [Far11]</a:t>
            </a:r>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2920" y="1020128"/>
            <a:ext cx="9052560"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502920" y="3425615"/>
            <a:ext cx="9052560" cy="351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2920" y="7203865"/>
            <a:ext cx="2346960" cy="413808"/>
          </a:xfrm>
          <a:prstGeom prst="rect">
            <a:avLst/>
          </a:prstGeom>
        </p:spPr>
        <p:txBody>
          <a:bodyPr vert="horz" lIns="101882" tIns="50941" rIns="101882" bIns="50941" rtlCol="0" anchor="ctr"/>
          <a:lstStyle>
            <a:lvl1pPr algn="l" fontAlgn="auto">
              <a:spcBef>
                <a:spcPts val="0"/>
              </a:spcBef>
              <a:spcAft>
                <a:spcPts val="0"/>
              </a:spcAft>
              <a:defRPr sz="13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50342C8-954C-8A4F-90C9-6391BCCFAFAB}" type="datetime1">
              <a:rPr lang="en-US" smtClean="0"/>
              <a:t>2/27/18</a:t>
            </a:fld>
            <a:endParaRPr lang="en-US" dirty="0"/>
          </a:p>
        </p:txBody>
      </p:sp>
      <p:sp>
        <p:nvSpPr>
          <p:cNvPr id="5" name="Footer Placeholder 4"/>
          <p:cNvSpPr>
            <a:spLocks noGrp="1"/>
          </p:cNvSpPr>
          <p:nvPr>
            <p:ph type="ftr" sz="quarter" idx="3"/>
          </p:nvPr>
        </p:nvSpPr>
        <p:spPr>
          <a:xfrm>
            <a:off x="3436620" y="7203865"/>
            <a:ext cx="3185160" cy="413808"/>
          </a:xfrm>
          <a:prstGeom prst="rect">
            <a:avLst/>
          </a:prstGeom>
        </p:spPr>
        <p:txBody>
          <a:bodyPr vert="horz" lIns="101882" tIns="50941" rIns="101882" bIns="50941" rtlCol="0" anchor="ctr"/>
          <a:lstStyle>
            <a:lvl1pPr algn="ctr" fontAlgn="auto">
              <a:spcBef>
                <a:spcPts val="0"/>
              </a:spcBef>
              <a:spcAft>
                <a:spcPts val="0"/>
              </a:spcAft>
              <a:defRPr sz="1300">
                <a:solidFill>
                  <a:schemeClr val="tx1">
                    <a:tint val="75000"/>
                  </a:schemeClr>
                </a:solidFill>
                <a:latin typeface="Arial" panose="020B0604020202020204" pitchFamily="34" charset="0"/>
                <a:ea typeface="+mn-ea"/>
                <a:cs typeface="Arial" panose="020B0604020202020204" pitchFamily="34" charset="0"/>
              </a:defRPr>
            </a:lvl1pPr>
          </a:lstStyle>
          <a:p>
            <a:pPr>
              <a:defRPr/>
            </a:pPr>
            <a:r>
              <a:rPr lang="en-US"/>
              <a:t>1 [Kim16], 2 [Che16], 3 [Esm05], 4 [Far11]</a:t>
            </a:r>
            <a:endParaRPr lang="en-US" dirty="0"/>
          </a:p>
        </p:txBody>
      </p:sp>
      <p:sp>
        <p:nvSpPr>
          <p:cNvPr id="6" name="Slide Number Placeholder 5"/>
          <p:cNvSpPr>
            <a:spLocks noGrp="1"/>
          </p:cNvSpPr>
          <p:nvPr>
            <p:ph type="sldNum" sz="quarter" idx="4"/>
          </p:nvPr>
        </p:nvSpPr>
        <p:spPr>
          <a:xfrm>
            <a:off x="7208520" y="7203865"/>
            <a:ext cx="2346960" cy="413808"/>
          </a:xfrm>
          <a:prstGeom prst="rect">
            <a:avLst/>
          </a:prstGeom>
        </p:spPr>
        <p:txBody>
          <a:bodyPr vert="horz" lIns="101882" tIns="50941" rIns="101882" bIns="50941" rtlCol="0" anchor="ctr"/>
          <a:lstStyle>
            <a:lvl1pPr algn="r" fontAlgn="auto">
              <a:spcBef>
                <a:spcPts val="0"/>
              </a:spcBef>
              <a:spcAft>
                <a:spcPts val="0"/>
              </a:spcAft>
              <a:defRPr sz="13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0058400" cy="5181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p:titleStyle>
    <p:body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1.(null)"/><Relationship Id="rId4" Type="http://schemas.openxmlformats.org/officeDocument/2006/relationships/image" Target="../media/image32.(nul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Excel_Sheet1.xlsx"/><Relationship Id="rId4" Type="http://schemas.openxmlformats.org/officeDocument/2006/relationships/image" Target="../media/image4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Excel_Sheet2.xlsx"/><Relationship Id="rId5" Type="http://schemas.openxmlformats.org/officeDocument/2006/relationships/image" Target="../media/image46.png"/><Relationship Id="rId6" Type="http://schemas.openxmlformats.org/officeDocument/2006/relationships/package" Target="../embeddings/Microsoft_Excel_Sheet3.xlsx"/><Relationship Id="rId7" Type="http://schemas.openxmlformats.org/officeDocument/2006/relationships/image" Target="../media/image4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package" Target="../embeddings/Microsoft_Excel_Sheet4.xlsx"/><Relationship Id="rId5" Type="http://schemas.openxmlformats.org/officeDocument/2006/relationships/image" Target="../media/image48.png"/><Relationship Id="rId6" Type="http://schemas.openxmlformats.org/officeDocument/2006/relationships/package" Target="../embeddings/Microsoft_Excel_Sheet5.xlsx"/><Relationship Id="rId7" Type="http://schemas.openxmlformats.org/officeDocument/2006/relationships/image" Target="../media/image49.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package" Target="../embeddings/Microsoft_Excel_Sheet6.xlsx"/><Relationship Id="rId5" Type="http://schemas.openxmlformats.org/officeDocument/2006/relationships/image" Target="../media/image50.png"/><Relationship Id="rId6" Type="http://schemas.openxmlformats.org/officeDocument/2006/relationships/package" Target="../embeddings/Microsoft_Excel_Sheet7.xlsx"/><Relationship Id="rId7" Type="http://schemas.openxmlformats.org/officeDocument/2006/relationships/image" Target="../media/image51.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package" Target="../embeddings/Microsoft_Excel_Sheet8.xlsx"/><Relationship Id="rId5" Type="http://schemas.openxmlformats.org/officeDocument/2006/relationships/image" Target="../media/image54.png"/><Relationship Id="rId6" Type="http://schemas.openxmlformats.org/officeDocument/2006/relationships/package" Target="../embeddings/Microsoft_Excel_Sheet9.xlsx"/><Relationship Id="rId7" Type="http://schemas.openxmlformats.org/officeDocument/2006/relationships/image" Target="../media/image55.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Excel_Sheet10.xlsx"/><Relationship Id="rId4" Type="http://schemas.openxmlformats.org/officeDocument/2006/relationships/image" Target="../media/image56.png"/><Relationship Id="rId5" Type="http://schemas.openxmlformats.org/officeDocument/2006/relationships/package" Target="../embeddings/Microsoft_Excel_Sheet11.xlsx"/><Relationship Id="rId6" Type="http://schemas.openxmlformats.org/officeDocument/2006/relationships/image" Target="../media/image57.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3.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package" Target="../embeddings/Microsoft_Excel_Sheet12.xlsx"/><Relationship Id="rId5" Type="http://schemas.openxmlformats.org/officeDocument/2006/relationships/image" Target="../media/image66.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 Id="rId3" Type="http://schemas.openxmlformats.org/officeDocument/2006/relationships/image" Target="../media/image7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 Id="rId3" Type="http://schemas.openxmlformats.org/officeDocument/2006/relationships/image" Target="../media/image8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5" Type="http://schemas.openxmlformats.org/officeDocument/2006/relationships/image" Target="../media/image86.emf"/><Relationship Id="rId6" Type="http://schemas.openxmlformats.org/officeDocument/2006/relationships/image" Target="../media/image87.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2018621"/>
            <a:ext cx="8549640" cy="2061891"/>
          </a:xfrm>
        </p:spPr>
        <p:txBody>
          <a:bodyPr/>
          <a:lstStyle/>
          <a:p>
            <a:r>
              <a:rPr lang="en-US" dirty="0"/>
              <a:t>A 3DIC system to aid in the acceleration of systems that employ multiple instances of artificial neural networks</a:t>
            </a:r>
          </a:p>
        </p:txBody>
      </p:sp>
      <p:sp>
        <p:nvSpPr>
          <p:cNvPr id="3" name="Subtitle 2"/>
          <p:cNvSpPr>
            <a:spLocks noGrp="1"/>
          </p:cNvSpPr>
          <p:nvPr>
            <p:ph type="subTitle" idx="1"/>
          </p:nvPr>
        </p:nvSpPr>
        <p:spPr>
          <a:xfrm>
            <a:off x="1508760" y="4404359"/>
            <a:ext cx="7040880" cy="2229709"/>
          </a:xfrm>
        </p:spPr>
        <p:txBody>
          <a:bodyPr rtlCol="0">
            <a:normAutofit fontScale="85000" lnSpcReduction="20000"/>
          </a:bodyPr>
          <a:lstStyle/>
          <a:p>
            <a:pPr fontAlgn="auto">
              <a:spcAft>
                <a:spcPts val="0"/>
              </a:spcAft>
              <a:defRPr/>
            </a:pPr>
            <a:r>
              <a:rPr lang="en-US" dirty="0" smtClean="0">
                <a:solidFill>
                  <a:srgbClr val="000000"/>
                </a:solidFill>
                <a:ea typeface="+mn-ea"/>
              </a:rPr>
              <a:t>Final oral exam: Lee B. Baker</a:t>
            </a:r>
          </a:p>
          <a:p>
            <a:pPr fontAlgn="auto">
              <a:spcAft>
                <a:spcPts val="0"/>
              </a:spcAft>
              <a:defRPr/>
            </a:pPr>
            <a:r>
              <a:rPr lang="en-US" dirty="0" smtClean="0">
                <a:solidFill>
                  <a:srgbClr val="000000"/>
                </a:solidFill>
                <a:ea typeface="+mn-ea"/>
              </a:rPr>
              <a:t>Date: 28</a:t>
            </a:r>
            <a:r>
              <a:rPr lang="en-US" baseline="30000" dirty="0" smtClean="0">
                <a:solidFill>
                  <a:srgbClr val="000000"/>
                </a:solidFill>
                <a:ea typeface="+mn-ea"/>
              </a:rPr>
              <a:t>th</a:t>
            </a:r>
            <a:r>
              <a:rPr lang="en-US" dirty="0" smtClean="0">
                <a:solidFill>
                  <a:srgbClr val="000000"/>
                </a:solidFill>
                <a:ea typeface="+mn-ea"/>
              </a:rPr>
              <a:t> February 2018</a:t>
            </a:r>
            <a:endParaRPr lang="en-US" dirty="0">
              <a:solidFill>
                <a:srgbClr val="000000"/>
              </a:solidFill>
              <a:ea typeface="+mn-ea"/>
            </a:endParaRPr>
          </a:p>
          <a:p>
            <a:pPr fontAlgn="auto">
              <a:spcAft>
                <a:spcPts val="0"/>
              </a:spcAft>
              <a:defRPr/>
            </a:pPr>
            <a:endParaRPr lang="en-US" dirty="0">
              <a:solidFill>
                <a:srgbClr val="000000"/>
              </a:solidFill>
              <a:ea typeface="+mn-ea"/>
            </a:endParaRPr>
          </a:p>
          <a:p>
            <a:pPr fontAlgn="auto">
              <a:spcAft>
                <a:spcPts val="0"/>
              </a:spcAft>
              <a:defRPr/>
            </a:pPr>
            <a:r>
              <a:rPr lang="en-US" dirty="0" smtClean="0">
                <a:solidFill>
                  <a:srgbClr val="000000"/>
                </a:solidFill>
                <a:ea typeface="+mn-ea"/>
              </a:rPr>
              <a:t>PhD Committee:</a:t>
            </a:r>
          </a:p>
          <a:p>
            <a:pPr fontAlgn="auto">
              <a:spcAft>
                <a:spcPts val="0"/>
              </a:spcAft>
              <a:defRPr/>
            </a:pPr>
            <a:r>
              <a:rPr lang="en-US" dirty="0" smtClean="0">
                <a:solidFill>
                  <a:srgbClr val="000000"/>
                </a:solidFill>
              </a:rPr>
              <a:t>Dr</a:t>
            </a:r>
            <a:r>
              <a:rPr lang="en-US" dirty="0">
                <a:solidFill>
                  <a:srgbClr val="000000"/>
                </a:solidFill>
              </a:rPr>
              <a:t>. W. </a:t>
            </a:r>
            <a:r>
              <a:rPr lang="en-US" dirty="0" smtClean="0">
                <a:solidFill>
                  <a:srgbClr val="000000"/>
                </a:solidFill>
              </a:rPr>
              <a:t>Alexander, Dr</a:t>
            </a:r>
            <a:r>
              <a:rPr lang="en-US" dirty="0">
                <a:solidFill>
                  <a:srgbClr val="000000"/>
                </a:solidFill>
              </a:rPr>
              <a:t>. G. Byrd, </a:t>
            </a:r>
            <a:endParaRPr lang="en-US" dirty="0" smtClean="0">
              <a:solidFill>
                <a:srgbClr val="000000"/>
              </a:solidFill>
            </a:endParaRPr>
          </a:p>
          <a:p>
            <a:pPr fontAlgn="auto">
              <a:spcAft>
                <a:spcPts val="0"/>
              </a:spcAft>
              <a:defRPr/>
            </a:pPr>
            <a:r>
              <a:rPr lang="en-US" dirty="0" smtClean="0">
                <a:solidFill>
                  <a:srgbClr val="000000"/>
                </a:solidFill>
                <a:ea typeface="+mn-ea"/>
              </a:rPr>
              <a:t>Dr. P. Franzon</a:t>
            </a:r>
            <a:r>
              <a:rPr lang="en-US" dirty="0">
                <a:solidFill>
                  <a:srgbClr val="000000"/>
                </a:solidFill>
                <a:ea typeface="+mn-ea"/>
              </a:rPr>
              <a:t>(</a:t>
            </a:r>
            <a:r>
              <a:rPr lang="en-US" dirty="0" smtClean="0">
                <a:solidFill>
                  <a:srgbClr val="000000"/>
                </a:solidFill>
                <a:ea typeface="+mn-ea"/>
              </a:rPr>
              <a:t>Chair), Dr. R. Warr</a:t>
            </a:r>
          </a:p>
          <a:p>
            <a:pPr fontAlgn="auto">
              <a:spcAft>
                <a:spcPts val="0"/>
              </a:spcAft>
              <a:defRPr/>
            </a:pPr>
            <a:endParaRPr lang="en-US" dirty="0">
              <a:solidFill>
                <a:srgbClr val="000000"/>
              </a:solidFill>
              <a:ea typeface="+mn-ea"/>
            </a:endParaRP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67233"/>
    </mc:Choice>
    <mc:Fallback xmlns="">
      <p:transition xmlns:p14="http://schemas.microsoft.com/office/powerpoint/2010/main" spd="slow" advTm="6723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eStac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0" y="2515870"/>
            <a:ext cx="3517900" cy="1181100"/>
          </a:xfrm>
          <a:prstGeom prst="rect">
            <a:avLst/>
          </a:prstGeom>
        </p:spPr>
      </p:pic>
      <p:sp>
        <p:nvSpPr>
          <p:cNvPr id="2" name="Title 1"/>
          <p:cNvSpPr>
            <a:spLocks noGrp="1"/>
          </p:cNvSpPr>
          <p:nvPr>
            <p:ph type="title"/>
          </p:nvPr>
        </p:nvSpPr>
        <p:spPr>
          <a:xfrm>
            <a:off x="502920" y="710782"/>
            <a:ext cx="9052560" cy="989328"/>
          </a:xfrm>
        </p:spPr>
        <p:txBody>
          <a:bodyPr/>
          <a:lstStyle/>
          <a:p>
            <a:r>
              <a:rPr lang="en-US" dirty="0"/>
              <a:t>Solution</a:t>
            </a:r>
          </a:p>
        </p:txBody>
      </p:sp>
      <p:sp>
        <p:nvSpPr>
          <p:cNvPr id="3" name="Content Placeholder 2"/>
          <p:cNvSpPr>
            <a:spLocks noGrp="1"/>
          </p:cNvSpPr>
          <p:nvPr>
            <p:ph idx="1"/>
          </p:nvPr>
        </p:nvSpPr>
        <p:spPr>
          <a:xfrm>
            <a:off x="502920" y="1714205"/>
            <a:ext cx="8763000" cy="5426663"/>
          </a:xfrm>
        </p:spPr>
        <p:txBody>
          <a:bodyPr>
            <a:normAutofit lnSpcReduction="10000"/>
          </a:bodyPr>
          <a:lstStyle/>
          <a:p>
            <a:r>
              <a:rPr lang="en-US" dirty="0"/>
              <a:t>3DIC Architecture</a:t>
            </a:r>
          </a:p>
          <a:p>
            <a:pPr lvl="1"/>
            <a:r>
              <a:rPr lang="en-US" dirty="0"/>
              <a:t>reduces energy and area</a:t>
            </a:r>
          </a:p>
          <a:p>
            <a:pPr lvl="1"/>
            <a:r>
              <a:rPr lang="en-US" dirty="0"/>
              <a:t>increase connectivity and bandwidth</a:t>
            </a:r>
          </a:p>
          <a:p>
            <a:r>
              <a:rPr lang="en-US" dirty="0"/>
              <a:t>3D-DRAM</a:t>
            </a:r>
          </a:p>
          <a:p>
            <a:pPr lvl="1"/>
            <a:r>
              <a:rPr lang="en-US" dirty="0"/>
              <a:t>provide high bandwidth and large storage</a:t>
            </a:r>
          </a:p>
          <a:p>
            <a:pPr lvl="1"/>
            <a:r>
              <a:rPr lang="en-US" dirty="0"/>
              <a:t>operate directly out of DRAM</a:t>
            </a:r>
          </a:p>
          <a:p>
            <a:r>
              <a:rPr lang="en-US" dirty="0"/>
              <a:t>Data Structures</a:t>
            </a:r>
          </a:p>
          <a:p>
            <a:pPr lvl="1"/>
            <a:r>
              <a:rPr lang="en-US" dirty="0"/>
              <a:t>data structures to ensure neural network data can be accessed efficiency</a:t>
            </a:r>
          </a:p>
          <a:p>
            <a:r>
              <a:rPr lang="en-US" dirty="0"/>
              <a:t>Specialized processing layers</a:t>
            </a:r>
          </a:p>
          <a:p>
            <a:pPr lvl="1"/>
            <a:r>
              <a:rPr lang="en-US" dirty="0"/>
              <a:t>provide special functions to aid in acceleration of target neural networks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3267200"/>
      </p:ext>
    </p:extLst>
  </p:cSld>
  <p:clrMapOvr>
    <a:masterClrMapping/>
  </p:clrMapOvr>
  <mc:AlternateContent xmlns:mc="http://schemas.openxmlformats.org/markup-compatibility/2006" xmlns:p14="http://schemas.microsoft.com/office/powerpoint/2010/main">
    <mc:Choice Requires="p14">
      <p:transition spd="slow" p14:dur="2000" advTm="139509"/>
    </mc:Choice>
    <mc:Fallback xmlns="">
      <p:transition xmlns:p14="http://schemas.microsoft.com/office/powerpoint/2010/main" spd="slow" advTm="139509"/>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925711"/>
            <a:ext cx="9052560" cy="913199"/>
          </a:xfrm>
        </p:spPr>
        <p:txBody>
          <a:bodyPr/>
          <a:lstStyle/>
          <a:p>
            <a:r>
              <a:rPr lang="en-US" dirty="0"/>
              <a:t>Feasibility</a:t>
            </a:r>
          </a:p>
        </p:txBody>
      </p:sp>
      <p:sp>
        <p:nvSpPr>
          <p:cNvPr id="3" name="Content Placeholder 2"/>
          <p:cNvSpPr>
            <a:spLocks noGrp="1"/>
          </p:cNvSpPr>
          <p:nvPr>
            <p:ph idx="1"/>
          </p:nvPr>
        </p:nvSpPr>
        <p:spPr>
          <a:xfrm>
            <a:off x="502920" y="2174240"/>
            <a:ext cx="9052560" cy="4429760"/>
          </a:xfrm>
        </p:spPr>
        <p:txBody>
          <a:bodyPr>
            <a:normAutofit/>
          </a:bodyPr>
          <a:lstStyle/>
          <a:p>
            <a:pPr>
              <a:spcBef>
                <a:spcPts val="1200"/>
              </a:spcBef>
              <a:spcAft>
                <a:spcPts val="1500"/>
              </a:spcAft>
            </a:pPr>
            <a:r>
              <a:rPr lang="en-US" dirty="0"/>
              <a:t>Can a 3D-DRAM be used effectively?</a:t>
            </a:r>
          </a:p>
          <a:p>
            <a:pPr>
              <a:spcBef>
                <a:spcPts val="1200"/>
              </a:spcBef>
              <a:spcAft>
                <a:spcPts val="1500"/>
              </a:spcAft>
            </a:pPr>
            <a:r>
              <a:rPr lang="en-US" dirty="0"/>
              <a:t>Can a useful system fit within the 3D stack footprint?</a:t>
            </a:r>
          </a:p>
          <a:p>
            <a:pPr>
              <a:spcBef>
                <a:spcPts val="1200"/>
              </a:spcBef>
              <a:spcAft>
                <a:spcPts val="1500"/>
              </a:spcAft>
            </a:pPr>
            <a:r>
              <a:rPr lang="en-US" dirty="0"/>
              <a:t>How can we control such a system?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789358002"/>
      </p:ext>
    </p:extLst>
  </p:cSld>
  <p:clrMapOvr>
    <a:masterClrMapping/>
  </p:clrMapOvr>
  <mc:AlternateContent xmlns:mc="http://schemas.openxmlformats.org/markup-compatibility/2006" xmlns:p14="http://schemas.microsoft.com/office/powerpoint/2010/main">
    <mc:Choice Requires="p14">
      <p:transition spd="slow" p14:dur="2000" advTm="31591"/>
    </mc:Choice>
    <mc:Fallback xmlns="">
      <p:transition xmlns:p14="http://schemas.microsoft.com/office/powerpoint/2010/main" spd="slow" advTm="31591"/>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1808"/>
            <a:ext cx="9052560" cy="1210839"/>
          </a:xfrm>
        </p:spPr>
        <p:txBody>
          <a:bodyPr/>
          <a:lstStyle/>
          <a:p>
            <a:r>
              <a:rPr lang="en-US" dirty="0"/>
              <a:t>Contribution</a:t>
            </a:r>
          </a:p>
        </p:txBody>
      </p:sp>
      <p:sp>
        <p:nvSpPr>
          <p:cNvPr id="3" name="Content Placeholder 2"/>
          <p:cNvSpPr>
            <a:spLocks noGrp="1"/>
          </p:cNvSpPr>
          <p:nvPr>
            <p:ph idx="1"/>
          </p:nvPr>
        </p:nvSpPr>
        <p:spPr>
          <a:xfrm>
            <a:off x="502920" y="1885554"/>
            <a:ext cx="9052560" cy="4672561"/>
          </a:xfrm>
        </p:spPr>
        <p:txBody>
          <a:bodyPr>
            <a:normAutofit/>
          </a:bodyPr>
          <a:lstStyle/>
          <a:p>
            <a:pPr>
              <a:spcBef>
                <a:spcPts val="1200"/>
              </a:spcBef>
              <a:spcAft>
                <a:spcPts val="1500"/>
              </a:spcAft>
            </a:pPr>
            <a:r>
              <a:rPr lang="en-US" dirty="0"/>
              <a:t>An extensible architecture that can simultaneously process multiple disparate real-time DNNs </a:t>
            </a:r>
          </a:p>
          <a:p>
            <a:pPr>
              <a:spcBef>
                <a:spcPts val="1200"/>
              </a:spcBef>
              <a:spcAft>
                <a:spcPts val="1500"/>
              </a:spcAft>
            </a:pPr>
            <a:r>
              <a:rPr lang="en-US" dirty="0"/>
              <a:t>Proposed a custom 3D-DRAM providing a ~32X bandwidth benefit compared to standard 3D-DRAM</a:t>
            </a:r>
          </a:p>
          <a:p>
            <a:pPr>
              <a:spcBef>
                <a:spcPts val="1200"/>
              </a:spcBef>
              <a:spcAft>
                <a:spcPts val="1500"/>
              </a:spcAft>
            </a:pPr>
            <a:r>
              <a:rPr lang="en-US" dirty="0"/>
              <a:t>A DNN system solution that employs pure 3DIC technology</a:t>
            </a:r>
          </a:p>
          <a:p>
            <a:pPr>
              <a:spcBef>
                <a:spcPts val="1200"/>
              </a:spcBef>
              <a:spcAft>
                <a:spcPts val="1500"/>
              </a:spcAft>
            </a:pPr>
            <a:r>
              <a:rPr lang="en-US" dirty="0"/>
              <a:t>Custom instructions and data structures that facilitate operating directly out of 3D-DRAM</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40524870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93659"/>
            <a:ext cx="9052560" cy="1210839"/>
          </a:xfrm>
        </p:spPr>
        <p:txBody>
          <a:bodyPr/>
          <a:lstStyle/>
          <a:p>
            <a:r>
              <a:rPr lang="en-US" dirty="0"/>
              <a:t>Outline</a:t>
            </a:r>
          </a:p>
        </p:txBody>
      </p:sp>
      <p:sp>
        <p:nvSpPr>
          <p:cNvPr id="3" name="Content Placeholder 2"/>
          <p:cNvSpPr>
            <a:spLocks noGrp="1"/>
          </p:cNvSpPr>
          <p:nvPr>
            <p:ph idx="1"/>
          </p:nvPr>
        </p:nvSpPr>
        <p:spPr>
          <a:xfrm>
            <a:off x="502920" y="1831890"/>
            <a:ext cx="9052560" cy="5371975"/>
          </a:xfrm>
        </p:spPr>
        <p:txBody>
          <a:bodyPr>
            <a:normAutofit fontScale="92500" lnSpcReduction="20000"/>
          </a:bodyPr>
          <a:lstStyle/>
          <a:p>
            <a:pPr marL="514350" indent="-514350">
              <a:buFont typeface="+mj-lt"/>
              <a:buAutoNum type="arabicPeriod"/>
            </a:pPr>
            <a:r>
              <a:rPr lang="en-US" dirty="0"/>
              <a:t>What are artificial Neural networks</a:t>
            </a:r>
          </a:p>
          <a:p>
            <a:pPr marL="514350" indent="-514350">
              <a:buFont typeface="+mj-lt"/>
              <a:buAutoNum type="arabicPeriod"/>
            </a:pPr>
            <a:r>
              <a:rPr lang="en-US" dirty="0"/>
              <a:t>Target application and ANN type’s</a:t>
            </a:r>
          </a:p>
          <a:p>
            <a:pPr marL="514350" indent="-514350">
              <a:buFont typeface="+mj-lt"/>
              <a:buAutoNum type="arabicPeriod"/>
            </a:pPr>
            <a:r>
              <a:rPr lang="en-US" dirty="0"/>
              <a:t>State-of-the-art</a:t>
            </a:r>
          </a:p>
          <a:p>
            <a:pPr marL="514350" indent="-514350">
              <a:buFont typeface="+mj-lt"/>
              <a:buAutoNum type="arabicPeriod"/>
            </a:pPr>
            <a:r>
              <a:rPr lang="en-US" dirty="0"/>
              <a:t>System Architecture</a:t>
            </a:r>
          </a:p>
          <a:p>
            <a:pPr marL="960086" lvl="1" indent="-514350"/>
            <a:r>
              <a:rPr lang="en-US" dirty="0"/>
              <a:t>Problem</a:t>
            </a:r>
          </a:p>
          <a:p>
            <a:pPr marL="960086" lvl="1" indent="-514350"/>
            <a:r>
              <a:rPr lang="en-US" dirty="0"/>
              <a:t>Solution</a:t>
            </a:r>
          </a:p>
          <a:p>
            <a:pPr marL="514350" indent="-514350">
              <a:buFont typeface="+mj-lt"/>
              <a:buAutoNum type="arabicPeriod"/>
            </a:pPr>
            <a:r>
              <a:rPr lang="en-US" dirty="0"/>
              <a:t>System details</a:t>
            </a:r>
          </a:p>
          <a:p>
            <a:pPr marL="960086" lvl="1" indent="-514350"/>
            <a:r>
              <a:rPr lang="en-US" dirty="0"/>
              <a:t>3DIC DRAM and data structures</a:t>
            </a:r>
          </a:p>
          <a:p>
            <a:pPr marL="960086" lvl="1" indent="-514350"/>
            <a:r>
              <a:rPr lang="en-US" dirty="0"/>
              <a:t>3D Bus</a:t>
            </a:r>
          </a:p>
          <a:p>
            <a:pPr marL="960086" lvl="1" indent="-514350"/>
            <a:r>
              <a:rPr lang="en-US" dirty="0"/>
              <a:t>Manager</a:t>
            </a:r>
          </a:p>
          <a:p>
            <a:pPr marL="960086" lvl="1" indent="-514350"/>
            <a:r>
              <a:rPr lang="en-US" dirty="0"/>
              <a:t>Processing engine</a:t>
            </a:r>
          </a:p>
          <a:p>
            <a:pPr marL="514350" indent="-514350">
              <a:buFont typeface="+mj-lt"/>
              <a:buAutoNum type="arabicPeriod"/>
            </a:pPr>
            <a:r>
              <a:rPr lang="en-US" dirty="0"/>
              <a:t>Results</a:t>
            </a:r>
          </a:p>
          <a:p>
            <a:pPr marL="514350" indent="-514350">
              <a:buFont typeface="+mj-lt"/>
              <a:buAutoNum type="arabicPeriod"/>
            </a:pPr>
            <a:r>
              <a:rPr lang="en-US" dirty="0"/>
              <a:t>Summary</a:t>
            </a:r>
          </a:p>
          <a:p>
            <a:pPr marL="514350" indent="-514350">
              <a:buFont typeface="+mj-lt"/>
              <a:buAutoNum type="arabicPeriod"/>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7242013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1576798"/>
          </a:xfrm>
        </p:spPr>
        <p:txBody>
          <a:bodyPr>
            <a:normAutofit/>
          </a:bodyPr>
          <a:lstStyle/>
          <a:p>
            <a:r>
              <a:rPr lang="en-US" dirty="0"/>
              <a:t>a network of processing elements inspired by the connectivity and processing observed in the brain</a:t>
            </a:r>
          </a:p>
        </p:txBody>
      </p:sp>
      <p:pic>
        <p:nvPicPr>
          <p:cNvPr id="7" name="Picture 6" descr="simpleANN cop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778" y="4408695"/>
            <a:ext cx="3890462" cy="2491865"/>
          </a:xfrm>
          <a:prstGeom prst="rect">
            <a:avLst/>
          </a:prstGeom>
        </p:spPr>
      </p:pic>
      <p:sp>
        <p:nvSpPr>
          <p:cNvPr id="6" name="Content Placeholder 2"/>
          <p:cNvSpPr txBox="1">
            <a:spLocks/>
          </p:cNvSpPr>
          <p:nvPr/>
        </p:nvSpPr>
        <p:spPr bwMode="auto">
          <a:xfrm>
            <a:off x="502920" y="5182693"/>
            <a:ext cx="4706667" cy="157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the processing elements or neurons are connected together to form a network</a:t>
            </a:r>
          </a:p>
        </p:txBody>
      </p:sp>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9" name="Picture 8"/>
          <p:cNvPicPr>
            <a:picLocks noChangeAspect="1"/>
          </p:cNvPicPr>
          <p:nvPr/>
        </p:nvPicPr>
        <p:blipFill>
          <a:blip r:embed="rId4"/>
          <a:stretch>
            <a:fillRect/>
          </a:stretch>
        </p:blipFill>
        <p:spPr>
          <a:xfrm>
            <a:off x="5966460" y="2832842"/>
            <a:ext cx="1790700" cy="1473200"/>
          </a:xfrm>
          <a:prstGeom prst="rect">
            <a:avLst/>
          </a:prstGeom>
        </p:spPr>
      </p:pic>
      <p:pic>
        <p:nvPicPr>
          <p:cNvPr id="11" name="Picture 10"/>
          <p:cNvPicPr>
            <a:picLocks noChangeAspect="1"/>
          </p:cNvPicPr>
          <p:nvPr/>
        </p:nvPicPr>
        <p:blipFill>
          <a:blip r:embed="rId5"/>
          <a:stretch>
            <a:fillRect/>
          </a:stretch>
        </p:blipFill>
        <p:spPr>
          <a:xfrm>
            <a:off x="1242060" y="2832842"/>
            <a:ext cx="3838314" cy="2160488"/>
          </a:xfrm>
          <a:prstGeom prst="rect">
            <a:avLst/>
          </a:prstGeom>
        </p:spPr>
      </p:pic>
      <p:sp>
        <p:nvSpPr>
          <p:cNvPr id="5" name="TextBox 4"/>
          <p:cNvSpPr txBox="1"/>
          <p:nvPr/>
        </p:nvSpPr>
        <p:spPr>
          <a:xfrm>
            <a:off x="818130" y="4552355"/>
            <a:ext cx="536951" cy="246221"/>
          </a:xfrm>
          <a:prstGeom prst="rect">
            <a:avLst/>
          </a:prstGeom>
          <a:noFill/>
        </p:spPr>
        <p:txBody>
          <a:bodyPr wrap="none" rtlCol="0">
            <a:spAutoFit/>
          </a:bodyPr>
          <a:lstStyle/>
          <a:p>
            <a:r>
              <a:rPr lang="en-US" sz="1000" dirty="0" smtClean="0"/>
              <a:t>[7][34]</a:t>
            </a:r>
            <a:endParaRPr lang="en-US" sz="1000" dirty="0"/>
          </a:p>
        </p:txBody>
      </p:sp>
      <p:sp>
        <p:nvSpPr>
          <p:cNvPr id="12" name="TextBox 11"/>
          <p:cNvSpPr txBox="1"/>
          <p:nvPr/>
        </p:nvSpPr>
        <p:spPr>
          <a:xfrm>
            <a:off x="8101161" y="6513270"/>
            <a:ext cx="536951" cy="246221"/>
          </a:xfrm>
          <a:prstGeom prst="rect">
            <a:avLst/>
          </a:prstGeom>
          <a:noFill/>
        </p:spPr>
        <p:txBody>
          <a:bodyPr wrap="none" rtlCol="0">
            <a:spAutoFit/>
          </a:bodyPr>
          <a:lstStyle/>
          <a:p>
            <a:r>
              <a:rPr lang="en-US" sz="1000" dirty="0" smtClean="0"/>
              <a:t>[7][34]</a:t>
            </a:r>
            <a:endParaRPr lang="en-US" sz="1000" dirty="0"/>
          </a:p>
        </p:txBody>
      </p:sp>
      <p:sp>
        <p:nvSpPr>
          <p:cNvPr id="13" name="TextBox 12"/>
          <p:cNvSpPr txBox="1"/>
          <p:nvPr/>
        </p:nvSpPr>
        <p:spPr>
          <a:xfrm>
            <a:off x="8253601" y="4059821"/>
            <a:ext cx="536951" cy="246221"/>
          </a:xfrm>
          <a:prstGeom prst="rect">
            <a:avLst/>
          </a:prstGeom>
          <a:noFill/>
        </p:spPr>
        <p:txBody>
          <a:bodyPr wrap="none" rtlCol="0">
            <a:spAutoFit/>
          </a:bodyPr>
          <a:lstStyle/>
          <a:p>
            <a:r>
              <a:rPr lang="en-US" sz="1000" dirty="0" smtClean="0"/>
              <a:t>[7][34]</a:t>
            </a:r>
            <a:endParaRPr lang="en-US" sz="1000" dirty="0"/>
          </a:p>
        </p:txBody>
      </p:sp>
    </p:spTree>
    <p:extLst>
      <p:ext uri="{BB962C8B-B14F-4D97-AF65-F5344CB8AC3E}">
        <p14:creationId xmlns:p14="http://schemas.microsoft.com/office/powerpoint/2010/main" val="22281466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03138"/>
            <a:ext cx="9052560" cy="1210839"/>
          </a:xfrm>
        </p:spPr>
        <p:txBody>
          <a:bodyPr/>
          <a:lstStyle/>
          <a:p>
            <a:r>
              <a:rPr lang="en-US" dirty="0"/>
              <a:t>Artificial Neural Networks</a:t>
            </a:r>
          </a:p>
        </p:txBody>
      </p:sp>
      <p:sp>
        <p:nvSpPr>
          <p:cNvPr id="3" name="Content Placeholder 2"/>
          <p:cNvSpPr>
            <a:spLocks noGrp="1"/>
          </p:cNvSpPr>
          <p:nvPr>
            <p:ph idx="1"/>
          </p:nvPr>
        </p:nvSpPr>
        <p:spPr>
          <a:xfrm>
            <a:off x="502920" y="1729215"/>
            <a:ext cx="9052560" cy="5568146"/>
          </a:xfrm>
        </p:spPr>
        <p:txBody>
          <a:bodyPr>
            <a:normAutofit/>
          </a:bodyPr>
          <a:lstStyle/>
          <a:p>
            <a:r>
              <a:rPr lang="en-US" dirty="0"/>
              <a:t>the processing elements fall into two categories</a:t>
            </a:r>
          </a:p>
          <a:p>
            <a:pPr lvl="1"/>
            <a:r>
              <a:rPr lang="en-US" dirty="0"/>
              <a:t>rate </a:t>
            </a:r>
            <a:r>
              <a:rPr lang="en-US" dirty="0" smtClean="0"/>
              <a:t>based</a:t>
            </a:r>
            <a:r>
              <a:rPr lang="en-US" sz="1800" baseline="56000" dirty="0"/>
              <a:t>[7][34] </a:t>
            </a:r>
            <a:r>
              <a:rPr lang="en-US" dirty="0" smtClean="0"/>
              <a:t>neurons </a:t>
            </a:r>
            <a:r>
              <a:rPr lang="en-US" dirty="0"/>
              <a:t>which try to capture the neuron behavior in the form of a number</a:t>
            </a:r>
          </a:p>
          <a:p>
            <a:pPr lvl="2"/>
            <a:r>
              <a:rPr lang="en-US" dirty="0"/>
              <a:t>relatively simple to model</a:t>
            </a:r>
          </a:p>
          <a:p>
            <a:pPr lvl="2"/>
            <a:r>
              <a:rPr lang="en-US" dirty="0"/>
              <a:t>easier to train and have shown high levels of efficacy in many applications</a:t>
            </a:r>
          </a:p>
          <a:p>
            <a:pPr lvl="1"/>
            <a:r>
              <a:rPr lang="en-US" dirty="0"/>
              <a:t>spiking </a:t>
            </a:r>
            <a:r>
              <a:rPr lang="en-US" dirty="0" smtClean="0"/>
              <a:t>neurons</a:t>
            </a:r>
            <a:r>
              <a:rPr lang="en-US" sz="1800" baseline="56000" dirty="0" smtClean="0"/>
              <a:t>[7][34]  </a:t>
            </a:r>
            <a:r>
              <a:rPr lang="en-US" dirty="0" smtClean="0"/>
              <a:t>which </a:t>
            </a:r>
            <a:r>
              <a:rPr lang="en-US" dirty="0"/>
              <a:t>more closely emulate actual brain behavior</a:t>
            </a:r>
          </a:p>
          <a:p>
            <a:pPr lvl="2"/>
            <a:r>
              <a:rPr lang="en-US" dirty="0"/>
              <a:t>model neural activity in the form of differential equations</a:t>
            </a:r>
          </a:p>
          <a:p>
            <a:pPr lvl="2"/>
            <a:r>
              <a:rPr lang="en-US" dirty="0"/>
              <a:t>require numerical methods to solve although there have been attempts to employ analog circuits</a:t>
            </a:r>
          </a:p>
          <a:p>
            <a:r>
              <a:rPr lang="en-US" dirty="0"/>
              <a:t>In this work we are focusing on rate based ANNs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14638886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36540"/>
            <a:ext cx="9052560" cy="1210839"/>
          </a:xfrm>
        </p:spPr>
        <p:txBody>
          <a:bodyPr/>
          <a:lstStyle/>
          <a:p>
            <a:r>
              <a:rPr lang="en-US" dirty="0"/>
              <a:t>Summary :</a:t>
            </a:r>
            <a:br>
              <a:rPr lang="en-US" dirty="0"/>
            </a:br>
            <a:r>
              <a:rPr lang="en-US" dirty="0"/>
              <a:t>Target application and ANN type’s</a:t>
            </a:r>
          </a:p>
        </p:txBody>
      </p:sp>
      <p:sp>
        <p:nvSpPr>
          <p:cNvPr id="3" name="Content Placeholder 2"/>
          <p:cNvSpPr>
            <a:spLocks noGrp="1"/>
          </p:cNvSpPr>
          <p:nvPr>
            <p:ph idx="1"/>
          </p:nvPr>
        </p:nvSpPr>
        <p:spPr>
          <a:xfrm>
            <a:off x="502920" y="2247982"/>
            <a:ext cx="9052560" cy="5293360"/>
          </a:xfrm>
        </p:spPr>
        <p:txBody>
          <a:bodyPr>
            <a:normAutofit/>
          </a:bodyPr>
          <a:lstStyle/>
          <a:p>
            <a:r>
              <a:rPr lang="en-US" dirty="0"/>
              <a:t>Embedded systems</a:t>
            </a:r>
          </a:p>
          <a:p>
            <a:pPr lvl="1"/>
            <a:r>
              <a:rPr lang="en-US" dirty="0"/>
              <a:t>not cloud based</a:t>
            </a:r>
          </a:p>
          <a:p>
            <a:pPr lvl="1"/>
            <a:r>
              <a:rPr lang="en-US" dirty="0"/>
              <a:t>assumes multiple tasks are being performed</a:t>
            </a:r>
          </a:p>
          <a:p>
            <a:pPr lvl="1"/>
            <a:r>
              <a:rPr lang="en-US" dirty="0"/>
              <a:t>requires multiple disparate ANNs</a:t>
            </a:r>
          </a:p>
          <a:p>
            <a:pPr lvl="1"/>
            <a:r>
              <a:rPr lang="en-US" dirty="0"/>
              <a:t>inference only</a:t>
            </a:r>
          </a:p>
          <a:p>
            <a:r>
              <a:rPr lang="en-US" dirty="0"/>
              <a:t>This work has focused on support for:</a:t>
            </a:r>
          </a:p>
          <a:p>
            <a:pPr lvl="1"/>
            <a:r>
              <a:rPr lang="en-US" dirty="0"/>
              <a:t>fully- and locally-connected DNNs</a:t>
            </a:r>
          </a:p>
          <a:p>
            <a:pPr lvl="1"/>
            <a:r>
              <a:rPr lang="en-US" dirty="0"/>
              <a:t>can be extended to support LSTMs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105652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State-of-the-art</a:t>
            </a:r>
          </a:p>
        </p:txBody>
      </p:sp>
      <p:sp>
        <p:nvSpPr>
          <p:cNvPr id="3" name="Subtitle 2"/>
          <p:cNvSpPr>
            <a:spLocks noGrp="1"/>
          </p:cNvSpPr>
          <p:nvPr>
            <p:ph type="subTitle" idx="1"/>
          </p:nvPr>
        </p:nvSpPr>
        <p:spPr>
          <a:xfrm>
            <a:off x="445924" y="1677990"/>
            <a:ext cx="8968741" cy="5121411"/>
          </a:xfrm>
        </p:spPr>
        <p:txBody>
          <a:bodyPr rtlCol="0">
            <a:normAutofit fontScale="92500"/>
          </a:bodyPr>
          <a:lstStyle/>
          <a:p>
            <a:pPr marL="382059" indent="-382059" algn="l" fontAlgn="auto">
              <a:spcAft>
                <a:spcPts val="669"/>
              </a:spcAft>
              <a:buFont typeface="Arial"/>
              <a:buChar char="•"/>
              <a:defRPr/>
            </a:pPr>
            <a:r>
              <a:rPr lang="en-US" dirty="0">
                <a:solidFill>
                  <a:srgbClr val="000000"/>
                </a:solidFill>
                <a:ea typeface="+mn-ea"/>
                <a:cs typeface="Monaco"/>
              </a:rPr>
              <a:t>Current implementations either use GPU’s or low capacity ASIC implementations</a:t>
            </a:r>
          </a:p>
          <a:p>
            <a:pPr marL="382059" indent="-382059" algn="l" fontAlgn="auto">
              <a:spcAft>
                <a:spcPts val="669"/>
              </a:spcAft>
              <a:buFont typeface="Arial"/>
              <a:buChar char="•"/>
              <a:defRPr/>
            </a:pPr>
            <a:r>
              <a:rPr lang="en-US" dirty="0">
                <a:solidFill>
                  <a:srgbClr val="000000"/>
                </a:solidFill>
                <a:ea typeface="+mn-ea"/>
                <a:cs typeface="Monaco"/>
              </a:rPr>
              <a:t>GPU’s are typically general purpose devices and consume high power</a:t>
            </a:r>
          </a:p>
          <a:p>
            <a:pPr marL="891471" lvl="1" indent="-382059" algn="l" fontAlgn="auto">
              <a:spcAft>
                <a:spcPts val="669"/>
              </a:spcAft>
              <a:buFont typeface="Arial"/>
              <a:buChar char="•"/>
              <a:defRPr/>
            </a:pPr>
            <a:r>
              <a:rPr lang="en-US" dirty="0">
                <a:solidFill>
                  <a:srgbClr val="000000"/>
                </a:solidFill>
                <a:ea typeface="+mn-ea"/>
                <a:cs typeface="Monaco"/>
              </a:rPr>
              <a:t>GPU’s do lend themselves to convolution when weights are shared</a:t>
            </a:r>
          </a:p>
          <a:p>
            <a:pPr marL="891471" lvl="1" indent="-382059" algn="l" fontAlgn="auto">
              <a:spcAft>
                <a:spcPts val="669"/>
              </a:spcAft>
              <a:buFont typeface="Arial"/>
              <a:buChar char="•"/>
              <a:defRPr/>
            </a:pPr>
            <a:r>
              <a:rPr lang="en-US" dirty="0" smtClean="0">
                <a:solidFill>
                  <a:srgbClr val="000000"/>
                </a:solidFill>
                <a:ea typeface="+mn-ea"/>
                <a:cs typeface="Monaco"/>
              </a:rPr>
              <a:t>Lemma: ASICs always perform better than GPUs</a:t>
            </a:r>
          </a:p>
          <a:p>
            <a:pPr marL="382059" indent="-382059" algn="l" fontAlgn="auto">
              <a:spcAft>
                <a:spcPts val="669"/>
              </a:spcAft>
              <a:buFont typeface="Arial"/>
              <a:buChar char="•"/>
              <a:defRPr/>
            </a:pPr>
            <a:r>
              <a:rPr lang="en-US" dirty="0" smtClean="0">
                <a:solidFill>
                  <a:srgbClr val="000000"/>
                </a:solidFill>
                <a:ea typeface="+mn-ea"/>
                <a:cs typeface="Monaco"/>
              </a:rPr>
              <a:t>ASIC </a:t>
            </a:r>
            <a:r>
              <a:rPr lang="en-US" dirty="0">
                <a:solidFill>
                  <a:srgbClr val="000000"/>
                </a:solidFill>
                <a:ea typeface="+mn-ea"/>
                <a:cs typeface="Monaco"/>
              </a:rPr>
              <a:t>implementations target larger networks by using multiple devices</a:t>
            </a:r>
          </a:p>
          <a:p>
            <a:pPr marL="891471" lvl="1" indent="-382059" algn="l" fontAlgn="auto">
              <a:spcAft>
                <a:spcPts val="669"/>
              </a:spcAft>
              <a:buFont typeface="Arial"/>
              <a:buChar char="•"/>
              <a:defRPr/>
            </a:pPr>
            <a:r>
              <a:rPr lang="en-US" dirty="0">
                <a:solidFill>
                  <a:srgbClr val="000000"/>
                </a:solidFill>
                <a:ea typeface="+mn-ea"/>
                <a:cs typeface="Monaco"/>
              </a:rPr>
              <a:t>usually </a:t>
            </a:r>
            <a:r>
              <a:rPr lang="en-US" dirty="0" smtClean="0">
                <a:solidFill>
                  <a:srgbClr val="000000"/>
                </a:solidFill>
                <a:ea typeface="+mn-ea"/>
                <a:cs typeface="Monaco"/>
              </a:rPr>
              <a:t>local </a:t>
            </a:r>
            <a:r>
              <a:rPr lang="en-US" dirty="0">
                <a:solidFill>
                  <a:srgbClr val="000000"/>
                </a:solidFill>
                <a:ea typeface="+mn-ea"/>
                <a:cs typeface="Monaco"/>
              </a:rPr>
              <a:t>SRAM which limits network size</a:t>
            </a:r>
          </a:p>
          <a:p>
            <a:pPr marL="891471" lvl="1" indent="-382059" algn="l" fontAlgn="auto">
              <a:spcAft>
                <a:spcPts val="669"/>
              </a:spcAft>
              <a:buFont typeface="Arial"/>
              <a:buChar char="•"/>
              <a:defRPr/>
            </a:pPr>
            <a:r>
              <a:rPr lang="en-US" dirty="0">
                <a:solidFill>
                  <a:srgbClr val="000000"/>
                </a:solidFill>
                <a:ea typeface="+mn-ea"/>
                <a:cs typeface="Monaco"/>
              </a:rPr>
              <a:t>some/most implementations target specific NN’s, usually CNNs</a:t>
            </a:r>
          </a:p>
        </p:txBody>
      </p:sp>
      <p:sp>
        <p:nvSpPr>
          <p:cNvPr id="4" name="Slide Number Placeholder 3"/>
          <p:cNvSpPr>
            <a:spLocks noGrp="1"/>
          </p:cNvSpPr>
          <p:nvPr>
            <p:ph type="sldNum" sz="quarter" idx="12"/>
          </p:nvPr>
        </p:nvSpPr>
        <p:spPr/>
        <p:txBody>
          <a:bodyPr/>
          <a:lstStyle/>
          <a:p>
            <a:pPr>
              <a:defRPr/>
            </a:pPr>
            <a:fld id="{01E82176-A547-F94B-AC51-D6E9C882CB88}" type="slidenum">
              <a:rPr lang="en-US" smtClean="0"/>
              <a:pPr>
                <a:defRPr/>
              </a:pPr>
              <a:t>17</a:t>
            </a:fld>
            <a:endParaRPr lang="en-US"/>
          </a:p>
        </p:txBody>
      </p:sp>
    </p:spTree>
    <p:extLst>
      <p:ext uri="{BB962C8B-B14F-4D97-AF65-F5344CB8AC3E}">
        <p14:creationId xmlns:p14="http://schemas.microsoft.com/office/powerpoint/2010/main" val="16595930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3538"/>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792258"/>
            <a:ext cx="9052560" cy="3517371"/>
          </a:xfrm>
        </p:spPr>
        <p:txBody>
          <a:bodyPr/>
          <a:lstStyle/>
          <a:p>
            <a:r>
              <a:rPr lang="en-US" dirty="0"/>
              <a:t>ASIC’s</a:t>
            </a:r>
          </a:p>
        </p:txBody>
      </p:sp>
      <p:pic>
        <p:nvPicPr>
          <p:cNvPr id="4" name="Picture 3" descr="NeuroCubeBlock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137" y="2563702"/>
            <a:ext cx="2317203" cy="2500981"/>
          </a:xfrm>
          <a:prstGeom prst="rect">
            <a:avLst/>
          </a:prstGeom>
        </p:spPr>
      </p:pic>
      <p:pic>
        <p:nvPicPr>
          <p:cNvPr id="5" name="Picture 4" descr="EyerissBlockDiagr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087" y="5319106"/>
            <a:ext cx="3602660" cy="1930657"/>
          </a:xfrm>
          <a:prstGeom prst="rect">
            <a:avLst/>
          </a:prstGeom>
        </p:spPr>
      </p:pic>
      <p:pic>
        <p:nvPicPr>
          <p:cNvPr id="6" name="Picture 5" descr="kim2016neurocube_fig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9301" y="2764947"/>
            <a:ext cx="2190834" cy="2137658"/>
          </a:xfrm>
          <a:prstGeom prst="rect">
            <a:avLst/>
          </a:prstGeom>
        </p:spPr>
      </p:pic>
      <p:sp>
        <p:nvSpPr>
          <p:cNvPr id="7" name="TextBox 6"/>
          <p:cNvSpPr txBox="1"/>
          <p:nvPr/>
        </p:nvSpPr>
        <p:spPr>
          <a:xfrm>
            <a:off x="1718597" y="6131910"/>
            <a:ext cx="1081095" cy="369332"/>
          </a:xfrm>
          <a:prstGeom prst="rect">
            <a:avLst/>
          </a:prstGeom>
          <a:noFill/>
        </p:spPr>
        <p:txBody>
          <a:bodyPr wrap="none" rtlCol="0">
            <a:spAutoFit/>
          </a:bodyPr>
          <a:lstStyle/>
          <a:p>
            <a:r>
              <a:rPr lang="en-US" dirty="0"/>
              <a:t>Eyeriss</a:t>
            </a:r>
            <a:r>
              <a:rPr lang="en-US" baseline="30000" dirty="0" smtClean="0"/>
              <a:t>[11]</a:t>
            </a:r>
            <a:endParaRPr lang="en-US" baseline="30000" dirty="0"/>
          </a:p>
        </p:txBody>
      </p:sp>
      <p:sp>
        <p:nvSpPr>
          <p:cNvPr id="8" name="TextBox 7"/>
          <p:cNvSpPr txBox="1"/>
          <p:nvPr/>
        </p:nvSpPr>
        <p:spPr>
          <a:xfrm>
            <a:off x="928563" y="3698007"/>
            <a:ext cx="1502860" cy="369332"/>
          </a:xfrm>
          <a:prstGeom prst="rect">
            <a:avLst/>
          </a:prstGeom>
          <a:noFill/>
        </p:spPr>
        <p:txBody>
          <a:bodyPr wrap="none" rtlCol="0">
            <a:spAutoFit/>
          </a:bodyPr>
          <a:lstStyle/>
          <a:p>
            <a:r>
              <a:rPr lang="en-US" dirty="0"/>
              <a:t>NeuroCube</a:t>
            </a:r>
            <a:r>
              <a:rPr lang="en-US" baseline="30000" dirty="0" smtClean="0"/>
              <a:t>[24]</a:t>
            </a:r>
            <a:endParaRPr lang="en-US" baseline="30000" dirty="0"/>
          </a:p>
        </p:txBody>
      </p:sp>
      <p:sp>
        <p:nvSpPr>
          <p:cNvPr id="10" name="Slide Number Placeholder 9"/>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3026099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ASIC’s</a:t>
            </a:r>
          </a:p>
        </p:txBody>
      </p:sp>
      <p:sp>
        <p:nvSpPr>
          <p:cNvPr id="3" name="Content Placeholder 2"/>
          <p:cNvSpPr>
            <a:spLocks noGrp="1"/>
          </p:cNvSpPr>
          <p:nvPr>
            <p:ph idx="1"/>
          </p:nvPr>
        </p:nvSpPr>
        <p:spPr>
          <a:xfrm>
            <a:off x="502920" y="1963761"/>
            <a:ext cx="9052560" cy="5314973"/>
          </a:xfrm>
        </p:spPr>
        <p:txBody>
          <a:bodyPr>
            <a:normAutofit fontScale="92500" lnSpcReduction="20000"/>
          </a:bodyPr>
          <a:lstStyle/>
          <a:p>
            <a:r>
              <a:rPr lang="en-US" dirty="0" smtClean="0"/>
              <a:t>NeuroStream</a:t>
            </a:r>
            <a:r>
              <a:rPr lang="en-US" baseline="56000" dirty="0" smtClean="0"/>
              <a:t>[3]</a:t>
            </a:r>
            <a:endParaRPr lang="en-US" dirty="0"/>
          </a:p>
          <a:p>
            <a:pPr lvl="1"/>
            <a:r>
              <a:rPr lang="en-US" dirty="0"/>
              <a:t>acknowledges DRAM is required for useful DNNs</a:t>
            </a:r>
          </a:p>
          <a:p>
            <a:pPr lvl="1"/>
            <a:r>
              <a:rPr lang="en-US" dirty="0"/>
              <a:t>uses HBM 3D-DRAM along with local SRAM</a:t>
            </a:r>
          </a:p>
          <a:p>
            <a:pPr lvl="1"/>
            <a:r>
              <a:rPr lang="en-US" dirty="0"/>
              <a:t>depends on SRAM for performance</a:t>
            </a:r>
          </a:p>
          <a:p>
            <a:r>
              <a:rPr lang="en-US" dirty="0"/>
              <a:t>Google </a:t>
            </a:r>
            <a:r>
              <a:rPr lang="en-US" dirty="0" smtClean="0"/>
              <a:t>TPU</a:t>
            </a:r>
            <a:r>
              <a:rPr lang="en-US" baseline="56000" dirty="0" smtClean="0"/>
              <a:t>[</a:t>
            </a:r>
            <a:r>
              <a:rPr lang="en-US" baseline="56000" dirty="0"/>
              <a:t>1</a:t>
            </a:r>
            <a:r>
              <a:rPr lang="en-US" baseline="56000" dirty="0" smtClean="0"/>
              <a:t>] </a:t>
            </a:r>
            <a:r>
              <a:rPr lang="en-US" dirty="0" smtClean="0"/>
              <a:t> </a:t>
            </a:r>
            <a:endParaRPr lang="en-US" dirty="0"/>
          </a:p>
          <a:p>
            <a:pPr marL="852312" lvl="1" indent="-342900"/>
            <a:r>
              <a:rPr lang="en-US" dirty="0"/>
              <a:t>assumes large levels of batch processing</a:t>
            </a:r>
          </a:p>
          <a:p>
            <a:pPr marL="852312" lvl="1" indent="-342900"/>
            <a:r>
              <a:rPr lang="en-US" dirty="0"/>
              <a:t>8-bit processing</a:t>
            </a:r>
          </a:p>
          <a:p>
            <a:pPr marL="852312" lvl="1" indent="-342900"/>
            <a:r>
              <a:rPr lang="en-US" dirty="0"/>
              <a:t>fully-connected NNs represent very high percentage</a:t>
            </a:r>
          </a:p>
          <a:p>
            <a:pPr marL="852312" lvl="1" indent="-342900"/>
            <a:r>
              <a:rPr lang="en-US" dirty="0"/>
              <a:t>acknowledges performance degradation using fully-connected</a:t>
            </a:r>
          </a:p>
          <a:p>
            <a:r>
              <a:rPr lang="en-US" dirty="0" err="1" smtClean="0"/>
              <a:t>DaDiannao</a:t>
            </a:r>
            <a:r>
              <a:rPr lang="en-US" baseline="56000" dirty="0" smtClean="0"/>
              <a:t>[10]</a:t>
            </a:r>
            <a:endParaRPr lang="en-US" dirty="0"/>
          </a:p>
          <a:p>
            <a:pPr marL="852312" lvl="1" indent="-342900"/>
            <a:r>
              <a:rPr lang="en-US" dirty="0"/>
              <a:t>uses embedded DRAM but still requires up to 64 for useful DNNs</a:t>
            </a:r>
          </a:p>
          <a:p>
            <a:pPr marL="852312" lvl="1" indent="-342900"/>
            <a:r>
              <a:rPr lang="en-US" dirty="0"/>
              <a:t>high internal bandwidth but dissipates high power when scaling to useful-sized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6929493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8297"/>
            <a:ext cx="9052560" cy="961037"/>
          </a:xfrm>
        </p:spPr>
        <p:txBody>
          <a:bodyPr/>
          <a:lstStyle/>
          <a:p>
            <a:r>
              <a:rPr lang="en-US" dirty="0"/>
              <a:t>Introduction</a:t>
            </a:r>
          </a:p>
        </p:txBody>
      </p:sp>
      <p:sp>
        <p:nvSpPr>
          <p:cNvPr id="3" name="Content Placeholder 2"/>
          <p:cNvSpPr>
            <a:spLocks noGrp="1"/>
          </p:cNvSpPr>
          <p:nvPr>
            <p:ph idx="1"/>
          </p:nvPr>
        </p:nvSpPr>
        <p:spPr>
          <a:xfrm>
            <a:off x="502920" y="1827839"/>
            <a:ext cx="8944928" cy="1012111"/>
          </a:xfrm>
        </p:spPr>
        <p:txBody>
          <a:bodyPr>
            <a:normAutofit fontScale="85000" lnSpcReduction="20000"/>
          </a:bodyPr>
          <a:lstStyle/>
          <a:p>
            <a:pPr fontAlgn="auto">
              <a:spcAft>
                <a:spcPts val="669"/>
              </a:spcAft>
              <a:defRPr/>
            </a:pPr>
            <a:r>
              <a:rPr lang="en-US" dirty="0">
                <a:solidFill>
                  <a:srgbClr val="000000"/>
                </a:solidFill>
                <a:cs typeface="Monaco"/>
              </a:rPr>
              <a:t>Recently Artificial Neural networks (NN) have demonstrated superior performance in classification and function approximation</a:t>
            </a:r>
          </a:p>
        </p:txBody>
      </p:sp>
      <p:sp>
        <p:nvSpPr>
          <p:cNvPr id="4" name="Content Placeholder 2"/>
          <p:cNvSpPr txBox="1">
            <a:spLocks/>
          </p:cNvSpPr>
          <p:nvPr/>
        </p:nvSpPr>
        <p:spPr bwMode="auto">
          <a:xfrm>
            <a:off x="502921" y="3093741"/>
            <a:ext cx="4530306" cy="189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Deep Neural Networks (DNN) have been very successful in image processing applications </a:t>
            </a:r>
            <a:r>
              <a:rPr lang="en-US" sz="1800" baseline="30000" dirty="0">
                <a:solidFill>
                  <a:srgbClr val="000000"/>
                </a:solidFill>
                <a:cs typeface="Monaco"/>
              </a:rPr>
              <a:t>[Kri12]</a:t>
            </a:r>
          </a:p>
          <a:p>
            <a:pPr lvl="1" fontAlgn="auto">
              <a:spcAft>
                <a:spcPts val="669"/>
              </a:spcAft>
              <a:defRPr/>
            </a:pPr>
            <a:r>
              <a:rPr lang="en-US" sz="1800" dirty="0">
                <a:solidFill>
                  <a:srgbClr val="000000"/>
                </a:solidFill>
                <a:cs typeface="Monaco"/>
              </a:rPr>
              <a:t>it is anticipated that DNNs will be employed more and more in self-driving cars</a:t>
            </a:r>
          </a:p>
        </p:txBody>
      </p:sp>
      <p:sp>
        <p:nvSpPr>
          <p:cNvPr id="5" name="Content Placeholder 2"/>
          <p:cNvSpPr txBox="1">
            <a:spLocks/>
          </p:cNvSpPr>
          <p:nvPr/>
        </p:nvSpPr>
        <p:spPr bwMode="auto">
          <a:xfrm>
            <a:off x="884725" y="5645378"/>
            <a:ext cx="4651943" cy="160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509412" lvl="1" indent="0" fontAlgn="auto">
              <a:spcAft>
                <a:spcPts val="669"/>
              </a:spcAft>
              <a:buNone/>
              <a:defRPr/>
            </a:pPr>
            <a:r>
              <a:rPr lang="en-US" sz="1800" dirty="0">
                <a:solidFill>
                  <a:srgbClr val="000000"/>
                </a:solidFill>
                <a:cs typeface="Monaco"/>
              </a:rPr>
              <a:t>Reinforcement learning is gaining popularity</a:t>
            </a:r>
          </a:p>
          <a:p>
            <a:pPr lvl="1" fontAlgn="auto">
              <a:spcAft>
                <a:spcPts val="669"/>
              </a:spcAft>
              <a:defRPr/>
            </a:pPr>
            <a:r>
              <a:rPr lang="en-US" sz="1800" dirty="0" err="1">
                <a:solidFill>
                  <a:srgbClr val="000000"/>
                </a:solidFill>
                <a:cs typeface="Monaco"/>
              </a:rPr>
              <a:t>alphaGo</a:t>
            </a:r>
            <a:r>
              <a:rPr lang="en-US" sz="1800" dirty="0">
                <a:solidFill>
                  <a:srgbClr val="000000"/>
                </a:solidFill>
                <a:cs typeface="Monaco"/>
              </a:rPr>
              <a:t> employed reinforcement learning with deep neural networks </a:t>
            </a:r>
            <a:r>
              <a:rPr lang="en-US" sz="1800" baseline="30000" dirty="0">
                <a:solidFill>
                  <a:srgbClr val="000000"/>
                </a:solidFill>
                <a:cs typeface="Monaco"/>
              </a:rPr>
              <a:t>[Mad14]</a:t>
            </a:r>
          </a:p>
        </p:txBody>
      </p:sp>
      <p:pic>
        <p:nvPicPr>
          <p:cNvPr id="8" name="Picture 7" descr="Screen Shot 2016-10-24 at 4.13.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226" y="2682966"/>
            <a:ext cx="2939652" cy="1350651"/>
          </a:xfrm>
          <a:prstGeom prst="rect">
            <a:avLst/>
          </a:prstGeom>
        </p:spPr>
      </p:pic>
      <p:pic>
        <p:nvPicPr>
          <p:cNvPr id="9" name="Picture 8" descr="Screen Shot 2016-10-24 at 4.10.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558" y="4201850"/>
            <a:ext cx="1921160" cy="1031034"/>
          </a:xfrm>
          <a:prstGeom prst="rect">
            <a:avLst/>
          </a:prstGeom>
        </p:spPr>
      </p:pic>
      <p:pic>
        <p:nvPicPr>
          <p:cNvPr id="10" name="Picture 9" descr="Screen Shot 2016-10-24 at 3.37.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6558" y="5628401"/>
            <a:ext cx="2911032" cy="1620167"/>
          </a:xfrm>
          <a:prstGeom prst="rect">
            <a:avLst/>
          </a:prstGeom>
        </p:spPr>
      </p:pic>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
        <p:nvSpPr>
          <p:cNvPr id="11" name="TextBox 10"/>
          <p:cNvSpPr txBox="1"/>
          <p:nvPr/>
        </p:nvSpPr>
        <p:spPr>
          <a:xfrm>
            <a:off x="6813586" y="3963261"/>
            <a:ext cx="1159292" cy="184666"/>
          </a:xfrm>
          <a:prstGeom prst="rect">
            <a:avLst/>
          </a:prstGeom>
          <a:noFill/>
        </p:spPr>
        <p:txBody>
          <a:bodyPr wrap="none" rtlCol="0">
            <a:spAutoFit/>
          </a:bodyPr>
          <a:lstStyle/>
          <a:p>
            <a:r>
              <a:rPr lang="en-US" sz="600" dirty="0"/>
              <a:t>http://</a:t>
            </a:r>
            <a:r>
              <a:rPr lang="en-US" sz="600" dirty="0" err="1"/>
              <a:t>www.hackerboards.com</a:t>
            </a:r>
            <a:endParaRPr lang="en-US" sz="600" dirty="0"/>
          </a:p>
        </p:txBody>
      </p:sp>
      <p:sp>
        <p:nvSpPr>
          <p:cNvPr id="12" name="TextBox 11"/>
          <p:cNvSpPr txBox="1"/>
          <p:nvPr/>
        </p:nvSpPr>
        <p:spPr>
          <a:xfrm>
            <a:off x="6785060" y="5159058"/>
            <a:ext cx="864953" cy="184666"/>
          </a:xfrm>
          <a:prstGeom prst="rect">
            <a:avLst/>
          </a:prstGeom>
          <a:noFill/>
        </p:spPr>
        <p:txBody>
          <a:bodyPr wrap="none" rtlCol="0">
            <a:spAutoFit/>
          </a:bodyPr>
          <a:lstStyle/>
          <a:p>
            <a:r>
              <a:rPr lang="en-US" sz="600" dirty="0"/>
              <a:t>http://</a:t>
            </a:r>
            <a:r>
              <a:rPr lang="en-US" sz="600" dirty="0" err="1"/>
              <a:t>www.BGR.com</a:t>
            </a:r>
            <a:endParaRPr lang="en-US" sz="600" dirty="0"/>
          </a:p>
        </p:txBody>
      </p:sp>
      <p:sp>
        <p:nvSpPr>
          <p:cNvPr id="13" name="TextBox 12"/>
          <p:cNvSpPr txBox="1"/>
          <p:nvPr/>
        </p:nvSpPr>
        <p:spPr>
          <a:xfrm>
            <a:off x="7516539" y="7180775"/>
            <a:ext cx="1031051" cy="184666"/>
          </a:xfrm>
          <a:prstGeom prst="rect">
            <a:avLst/>
          </a:prstGeom>
          <a:noFill/>
        </p:spPr>
        <p:txBody>
          <a:bodyPr wrap="none" rtlCol="0">
            <a:spAutoFit/>
          </a:bodyPr>
          <a:lstStyle/>
          <a:p>
            <a:r>
              <a:rPr lang="en-US" sz="600" dirty="0"/>
              <a:t>http://</a:t>
            </a:r>
            <a:r>
              <a:rPr lang="en-US" sz="600" dirty="0" err="1"/>
              <a:t>www.engadget.com</a:t>
            </a:r>
            <a:endParaRPr lang="en-US" sz="600" dirty="0"/>
          </a:p>
        </p:txBody>
      </p:sp>
    </p:spTree>
    <p:extLst>
      <p:ext uri="{BB962C8B-B14F-4D97-AF65-F5344CB8AC3E}">
        <p14:creationId xmlns:p14="http://schemas.microsoft.com/office/powerpoint/2010/main" val="1150952664"/>
      </p:ext>
    </p:extLst>
  </p:cSld>
  <p:clrMapOvr>
    <a:masterClrMapping/>
  </p:clrMapOvr>
  <mc:AlternateContent xmlns:mc="http://schemas.openxmlformats.org/markup-compatibility/2006" xmlns:p14="http://schemas.microsoft.com/office/powerpoint/2010/main">
    <mc:Choice Requires="p14">
      <p:transition spd="slow" p14:dur="2000" advTm="55741"/>
    </mc:Choice>
    <mc:Fallback xmlns="">
      <p:transition xmlns:p14="http://schemas.microsoft.com/office/powerpoint/2010/main" spd="slow" advTm="55741"/>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47567"/>
            <a:ext cx="9052560" cy="1210839"/>
          </a:xfrm>
        </p:spPr>
        <p:txBody>
          <a:bodyPr/>
          <a:lstStyle/>
          <a:p>
            <a:r>
              <a:rPr lang="en-US" dirty="0"/>
              <a:t>State of the Art</a:t>
            </a:r>
          </a:p>
        </p:txBody>
      </p:sp>
      <p:sp>
        <p:nvSpPr>
          <p:cNvPr id="3" name="Content Placeholder 2"/>
          <p:cNvSpPr>
            <a:spLocks noGrp="1"/>
          </p:cNvSpPr>
          <p:nvPr>
            <p:ph idx="1"/>
          </p:nvPr>
        </p:nvSpPr>
        <p:spPr>
          <a:xfrm>
            <a:off x="502920" y="1522009"/>
            <a:ext cx="9052560" cy="4820608"/>
          </a:xfrm>
        </p:spPr>
        <p:txBody>
          <a:bodyPr/>
          <a:lstStyle/>
          <a:p>
            <a:r>
              <a:rPr lang="en-US" dirty="0"/>
              <a:t>Current state-of-the art ASIC’s and GPU’s do not provide the capacity and bandwidth to provide a solution requiring multiple useful disparate ANN’s to be computed in real-time</a:t>
            </a:r>
          </a:p>
          <a:p>
            <a:pPr fontAlgn="auto">
              <a:spcAft>
                <a:spcPts val="669"/>
              </a:spcAft>
              <a:buFont typeface="Arial"/>
              <a:buChar char="•"/>
              <a:defRPr/>
            </a:pPr>
            <a:r>
              <a:rPr lang="en-US" dirty="0"/>
              <a:t> </a:t>
            </a:r>
            <a:r>
              <a:rPr lang="en-US" dirty="0">
                <a:ln w="1905"/>
                <a:effectLst>
                  <a:innerShdw blurRad="69850" dist="43180" dir="5400000">
                    <a:srgbClr val="000000">
                      <a:alpha val="65000"/>
                    </a:srgbClr>
                  </a:innerShdw>
                </a:effectLst>
                <a:cs typeface="Monaco"/>
              </a:rPr>
              <a:t>Goldilocks principle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balance of bandwidth and storage</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need to read all parameters in sample time for real-time processing</a:t>
            </a:r>
          </a:p>
          <a:p>
            <a:pPr marL="891471" lvl="1" indent="-382059" fontAlgn="auto">
              <a:spcAft>
                <a:spcPts val="669"/>
              </a:spcAft>
              <a:buFont typeface="Arial"/>
              <a:buChar char="•"/>
              <a:defRPr/>
            </a:pPr>
            <a:r>
              <a:rPr lang="en-US" dirty="0">
                <a:ln w="1905"/>
                <a:effectLst>
                  <a:innerShdw blurRad="69850" dist="43180" dir="5400000">
                    <a:srgbClr val="000000">
                      <a:alpha val="65000"/>
                    </a:srgbClr>
                  </a:innerShdw>
                </a:effectLst>
                <a:cs typeface="Monaco"/>
              </a:rPr>
              <a:t>Currently SOA bandwidth too low or too high</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39416565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445924" y="621861"/>
            <a:ext cx="8968741" cy="1013749"/>
          </a:xfrm>
        </p:spPr>
        <p:txBody>
          <a:bodyPr/>
          <a:lstStyle/>
          <a:p>
            <a:r>
              <a:rPr lang="en-US" dirty="0">
                <a:latin typeface="Arial" charset="0"/>
              </a:rPr>
              <a:t>System Requirements</a:t>
            </a:r>
          </a:p>
        </p:txBody>
      </p:sp>
      <p:sp>
        <p:nvSpPr>
          <p:cNvPr id="2" name="Slide Number Placeholder 1"/>
          <p:cNvSpPr>
            <a:spLocks noGrp="1"/>
          </p:cNvSpPr>
          <p:nvPr>
            <p:ph type="sldNum" sz="quarter" idx="12"/>
          </p:nvPr>
        </p:nvSpPr>
        <p:spPr/>
        <p:txBody>
          <a:bodyPr/>
          <a:lstStyle/>
          <a:p>
            <a:pPr>
              <a:defRPr/>
            </a:pPr>
            <a:fld id="{01E82176-A547-F94B-AC51-D6E9C882CB88}" type="slidenum">
              <a:rPr lang="en-US" smtClean="0"/>
              <a:pPr>
                <a:defRPr/>
              </a:pPr>
              <a:t>21</a:t>
            </a:fld>
            <a:endParaRPr lang="en-US" dirty="0"/>
          </a:p>
        </p:txBody>
      </p:sp>
      <p:sp>
        <p:nvSpPr>
          <p:cNvPr id="3" name="Subtitle 2"/>
          <p:cNvSpPr>
            <a:spLocks noGrp="1"/>
          </p:cNvSpPr>
          <p:nvPr>
            <p:ph type="subTitle" idx="1"/>
          </p:nvPr>
        </p:nvSpPr>
        <p:spPr>
          <a:xfrm>
            <a:off x="586739" y="1728790"/>
            <a:ext cx="8968741" cy="5121411"/>
          </a:xfrm>
        </p:spPr>
        <p:txBody>
          <a:bodyPr rtlCol="0">
            <a:normAutofit fontScale="85000" lnSpcReduction="20000"/>
          </a:bodyPr>
          <a:lstStyle/>
          <a:p>
            <a:pPr marL="382059" indent="-382059" algn="l" fontAlgn="auto">
              <a:spcAft>
                <a:spcPts val="669"/>
              </a:spcAft>
              <a:buFont typeface="Arial"/>
              <a:buChar char="•"/>
              <a:defRPr/>
            </a:pPr>
            <a:r>
              <a:rPr lang="en-US" dirty="0">
                <a:solidFill>
                  <a:srgbClr val="000000"/>
                </a:solidFill>
                <a:ea typeface="+mn-ea"/>
                <a:cs typeface="Monaco"/>
              </a:rPr>
              <a:t>System solution requiring multiple NN’s</a:t>
            </a:r>
          </a:p>
          <a:p>
            <a:pPr marL="891471" lvl="1" indent="-382059" algn="l" fontAlgn="auto">
              <a:spcAft>
                <a:spcPts val="669"/>
              </a:spcAft>
              <a:buFont typeface="Arial"/>
              <a:buChar char="•"/>
              <a:defRPr/>
            </a:pPr>
            <a:r>
              <a:rPr lang="en-US" dirty="0" smtClean="0">
                <a:solidFill>
                  <a:srgbClr val="000000"/>
                </a:solidFill>
                <a:ea typeface="+mn-ea"/>
                <a:cs typeface="Monaco"/>
              </a:rPr>
              <a:t>b</a:t>
            </a:r>
            <a:r>
              <a:rPr lang="en-US" dirty="0" smtClean="0">
                <a:solidFill>
                  <a:srgbClr val="000000"/>
                </a:solidFill>
                <a:ea typeface="+mn-ea"/>
                <a:cs typeface="Monaco"/>
              </a:rPr>
              <a:t>inary32 number format</a:t>
            </a:r>
          </a:p>
          <a:p>
            <a:pPr marL="891471" lvl="1" indent="-382059" algn="l" fontAlgn="auto">
              <a:spcAft>
                <a:spcPts val="669"/>
              </a:spcAft>
              <a:buFont typeface="Arial"/>
              <a:buChar char="•"/>
              <a:defRPr/>
            </a:pPr>
            <a:r>
              <a:rPr lang="en-US" dirty="0" smtClean="0">
                <a:solidFill>
                  <a:srgbClr val="000000"/>
                </a:solidFill>
                <a:ea typeface="+mn-ea"/>
                <a:cs typeface="Monaco"/>
              </a:rPr>
              <a:t>~</a:t>
            </a:r>
            <a:r>
              <a:rPr lang="en-US" dirty="0">
                <a:solidFill>
                  <a:srgbClr val="000000"/>
                </a:solidFill>
                <a:ea typeface="+mn-ea"/>
                <a:cs typeface="Monaco"/>
              </a:rPr>
              <a:t>8GB of memory</a:t>
            </a:r>
            <a:r>
              <a:rPr lang="en-US" dirty="0">
                <a:solidFill>
                  <a:srgbClr val="000000"/>
                </a:solidFill>
                <a:cs typeface="Monaco"/>
              </a:rPr>
              <a:t> for baseline ANN</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ea typeface="+mn-ea"/>
                <a:cs typeface="Monaco"/>
              </a:rPr>
              <a:t>real-time processing : </a:t>
            </a:r>
            <a:r>
              <a:rPr lang="en-US" dirty="0">
                <a:solidFill>
                  <a:srgbClr val="000000"/>
                </a:solidFill>
                <a:cs typeface="Monaco"/>
              </a:rPr>
              <a:t>~16mS (60 frames/sec)</a:t>
            </a:r>
            <a:endParaRPr lang="en-US" dirty="0">
              <a:solidFill>
                <a:srgbClr val="000000"/>
              </a:solidFill>
              <a:ea typeface="+mn-ea"/>
              <a:cs typeface="Monaco"/>
            </a:endParaRPr>
          </a:p>
          <a:p>
            <a:pPr marL="891471" lvl="1" indent="-382059" algn="l" fontAlgn="auto">
              <a:spcAft>
                <a:spcPts val="669"/>
              </a:spcAft>
              <a:buFont typeface="Arial"/>
              <a:buChar char="•"/>
              <a:defRPr/>
            </a:pPr>
            <a:r>
              <a:rPr lang="en-US" dirty="0">
                <a:solidFill>
                  <a:srgbClr val="000000"/>
                </a:solidFill>
                <a:cs typeface="Monaco"/>
              </a:rPr>
              <a:t>~26Tbps memory bandwidth for baseline ANN</a:t>
            </a:r>
            <a:endParaRPr lang="en-US" dirty="0">
              <a:solidFill>
                <a:srgbClr val="000000"/>
              </a:solidFill>
              <a:ea typeface="+mn-ea"/>
              <a:cs typeface="Monaco"/>
            </a:endParaRPr>
          </a:p>
          <a:p>
            <a:pPr marL="382059" indent="-382059" algn="l" fontAlgn="auto">
              <a:spcAft>
                <a:spcPts val="669"/>
              </a:spcAft>
              <a:buFont typeface="Arial"/>
              <a:buChar char="•"/>
              <a:defRPr/>
            </a:pPr>
            <a:r>
              <a:rPr lang="en-US" dirty="0">
                <a:solidFill>
                  <a:srgbClr val="000000"/>
                </a:solidFill>
                <a:ea typeface="+mn-ea"/>
                <a:cs typeface="Monaco"/>
              </a:rPr>
              <a:t>Current 3D-DRAM memory technology bandwidth</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HMC – SERDES~2Tbps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HBM – wide DDR ~2Tbps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Tezzaron </a:t>
            </a:r>
            <a:r>
              <a:rPr lang="en-US" dirty="0" smtClean="0">
                <a:ln w="1905"/>
                <a:solidFill>
                  <a:schemeClr val="tx1"/>
                </a:solidFill>
                <a:effectLst>
                  <a:innerShdw blurRad="69850" dist="43180" dir="5400000">
                    <a:srgbClr val="000000">
                      <a:alpha val="65000"/>
                    </a:srgbClr>
                  </a:innerShdw>
                </a:effectLst>
                <a:ea typeface="+mn-ea"/>
                <a:cs typeface="Monaco"/>
              </a:rPr>
              <a:t>DiRAM4</a:t>
            </a:r>
            <a:r>
              <a:rPr lang="en-US" baseline="56000" dirty="0" smtClean="0">
                <a:solidFill>
                  <a:schemeClr val="tx1"/>
                </a:solidFill>
              </a:rPr>
              <a:t>[14] </a:t>
            </a:r>
            <a:r>
              <a:rPr lang="en-US" dirty="0" smtClean="0">
                <a:ln w="1905"/>
                <a:solidFill>
                  <a:schemeClr val="tx1"/>
                </a:solidFill>
                <a:effectLst>
                  <a:innerShdw blurRad="69850" dist="43180" dir="5400000">
                    <a:srgbClr val="000000">
                      <a:alpha val="65000"/>
                    </a:srgbClr>
                  </a:innerShdw>
                </a:effectLst>
                <a:ea typeface="+mn-ea"/>
                <a:cs typeface="Monaco"/>
              </a:rPr>
              <a:t> </a:t>
            </a:r>
            <a:r>
              <a:rPr lang="en-US" dirty="0">
                <a:ln w="1905"/>
                <a:solidFill>
                  <a:schemeClr val="tx1"/>
                </a:solidFill>
                <a:effectLst>
                  <a:innerShdw blurRad="69850" dist="43180" dir="5400000">
                    <a:srgbClr val="000000">
                      <a:alpha val="65000"/>
                    </a:srgbClr>
                  </a:innerShdw>
                </a:effectLst>
                <a:ea typeface="+mn-ea"/>
                <a:cs typeface="Monaco"/>
              </a:rPr>
              <a:t>– wide DDR – 4Tbps </a:t>
            </a:r>
            <a:r>
              <a:rPr lang="mr-IN" dirty="0">
                <a:ln w="1905"/>
                <a:solidFill>
                  <a:schemeClr val="tx1"/>
                </a:solidFill>
                <a:effectLst>
                  <a:innerShdw blurRad="69850" dist="43180" dir="5400000">
                    <a:srgbClr val="000000">
                      <a:alpha val="65000"/>
                    </a:srgbClr>
                  </a:innerShdw>
                </a:effectLst>
                <a:ea typeface="+mn-ea"/>
                <a:cs typeface="Monaco"/>
              </a:rPr>
              <a:t>–</a:t>
            </a:r>
            <a:r>
              <a:rPr lang="en-US" dirty="0">
                <a:ln w="1905"/>
                <a:solidFill>
                  <a:schemeClr val="tx1"/>
                </a:solidFill>
                <a:effectLst>
                  <a:innerShdw blurRad="69850" dist="43180" dir="5400000">
                    <a:srgbClr val="000000">
                      <a:alpha val="65000"/>
                    </a:srgbClr>
                  </a:innerShdw>
                </a:effectLst>
                <a:ea typeface="+mn-ea"/>
                <a:cs typeface="Monaco"/>
              </a:rPr>
              <a:t> too low</a:t>
            </a:r>
          </a:p>
          <a:p>
            <a:pPr marL="382059"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Propose Customized DiRAM4</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expose more of the page</a:t>
            </a:r>
          </a:p>
          <a:p>
            <a:pPr marL="891471" lvl="1" indent="-382059" algn="l" fontAlgn="auto">
              <a:spcAft>
                <a:spcPts val="669"/>
              </a:spcAft>
              <a:buFont typeface="Arial"/>
              <a:buChar char="•"/>
              <a:defRPr/>
            </a:pPr>
            <a:r>
              <a:rPr lang="en-US" dirty="0">
                <a:ln w="1905"/>
                <a:solidFill>
                  <a:schemeClr val="tx1"/>
                </a:solidFill>
                <a:effectLst>
                  <a:innerShdw blurRad="69850" dist="43180" dir="5400000">
                    <a:srgbClr val="000000">
                      <a:alpha val="65000"/>
                    </a:srgbClr>
                  </a:innerShdw>
                </a:effectLst>
                <a:ea typeface="+mn-ea"/>
                <a:cs typeface="Monaco"/>
              </a:rPr>
              <a:t>take advantage of high density TSVs</a:t>
            </a:r>
          </a:p>
        </p:txBody>
      </p:sp>
    </p:spTree>
    <p:extLst>
      <p:ext uri="{BB962C8B-B14F-4D97-AF65-F5344CB8AC3E}">
        <p14:creationId xmlns:p14="http://schemas.microsoft.com/office/powerpoint/2010/main" val="25150526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502920" y="1701115"/>
            <a:ext cx="9052560" cy="559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85000" lnSpcReduction="2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fontAlgn="auto">
              <a:spcAft>
                <a:spcPts val="669"/>
              </a:spcAft>
              <a:defRPr/>
            </a:pPr>
            <a:r>
              <a:rPr lang="en-US" dirty="0">
                <a:solidFill>
                  <a:srgbClr val="000000"/>
                </a:solidFill>
                <a:cs typeface="Monaco"/>
              </a:rPr>
              <a:t>Proposed Customizations to standard DiRAM4 3D-DRAM</a:t>
            </a:r>
          </a:p>
          <a:p>
            <a:pPr fontAlgn="auto">
              <a:spcAft>
                <a:spcPts val="669"/>
              </a:spcAft>
              <a:defRPr/>
            </a:pPr>
            <a:r>
              <a:rPr lang="en-US" dirty="0">
                <a:solidFill>
                  <a:srgbClr val="000000"/>
                </a:solidFill>
                <a:cs typeface="Monaco"/>
              </a:rPr>
              <a:t>Data Structures and Instructions to support efficient use of DRAM</a:t>
            </a:r>
          </a:p>
          <a:p>
            <a:pPr fontAlgn="auto">
              <a:spcAft>
                <a:spcPts val="669"/>
              </a:spcAft>
              <a:defRPr/>
            </a:pPr>
            <a:r>
              <a:rPr lang="en-US" dirty="0">
                <a:solidFill>
                  <a:srgbClr val="000000"/>
                </a:solidFill>
                <a:cs typeface="Monaco"/>
              </a:rPr>
              <a:t>Management Layer for configuration and control</a:t>
            </a:r>
          </a:p>
          <a:p>
            <a:pPr lvl="1" fontAlgn="auto">
              <a:spcAft>
                <a:spcPts val="669"/>
              </a:spcAft>
              <a:defRPr/>
            </a:pPr>
            <a:r>
              <a:rPr lang="en-US" dirty="0">
                <a:solidFill>
                  <a:srgbClr val="000000"/>
                </a:solidFill>
                <a:cs typeface="Monaco"/>
              </a:rPr>
              <a:t>DRAM controller</a:t>
            </a:r>
          </a:p>
          <a:p>
            <a:pPr lvl="1" fontAlgn="auto">
              <a:spcAft>
                <a:spcPts val="669"/>
              </a:spcAft>
              <a:defRPr/>
            </a:pPr>
            <a:r>
              <a:rPr lang="en-US" dirty="0">
                <a:solidFill>
                  <a:srgbClr val="000000"/>
                </a:solidFill>
                <a:cs typeface="Monaco"/>
              </a:rPr>
              <a:t>Instruction decoder</a:t>
            </a:r>
          </a:p>
          <a:p>
            <a:pPr fontAlgn="auto">
              <a:spcAft>
                <a:spcPts val="669"/>
              </a:spcAft>
              <a:defRPr/>
            </a:pPr>
            <a:r>
              <a:rPr lang="en-US" dirty="0">
                <a:solidFill>
                  <a:srgbClr val="000000"/>
                </a:solidFill>
                <a:cs typeface="Monaco"/>
              </a:rPr>
              <a:t>Processing layer targeted toward DNNs</a:t>
            </a:r>
          </a:p>
          <a:p>
            <a:pPr lvl="1" fontAlgn="auto">
              <a:spcAft>
                <a:spcPts val="669"/>
              </a:spcAft>
              <a:defRPr/>
            </a:pPr>
            <a:r>
              <a:rPr lang="en-US" dirty="0">
                <a:solidFill>
                  <a:srgbClr val="000000"/>
                </a:solidFill>
                <a:cs typeface="Monaco"/>
              </a:rPr>
              <a:t>streaming functions operate directly on data</a:t>
            </a:r>
          </a:p>
          <a:p>
            <a:pPr lvl="2" fontAlgn="auto">
              <a:spcAft>
                <a:spcPts val="669"/>
              </a:spcAft>
              <a:defRPr/>
            </a:pPr>
            <a:r>
              <a:rPr lang="en-US" dirty="0"/>
              <a:t>multiply/accumulates ANe activation</a:t>
            </a:r>
          </a:p>
          <a:p>
            <a:pPr lvl="2" fontAlgn="auto">
              <a:spcAft>
                <a:spcPts val="669"/>
              </a:spcAft>
              <a:defRPr/>
            </a:pPr>
            <a:r>
              <a:rPr lang="en-US" dirty="0"/>
              <a:t>multiply for softmax</a:t>
            </a:r>
            <a:endParaRPr lang="en-US" dirty="0">
              <a:solidFill>
                <a:srgbClr val="000000"/>
              </a:solidFill>
              <a:cs typeface="Monaco"/>
            </a:endParaRPr>
          </a:p>
          <a:p>
            <a:pPr lvl="1" fontAlgn="auto">
              <a:spcAft>
                <a:spcPts val="669"/>
              </a:spcAft>
              <a:defRPr/>
            </a:pPr>
            <a:r>
              <a:rPr lang="en-US" dirty="0"/>
              <a:t>additional special functions in SIMD used in the neuron activation process</a:t>
            </a:r>
          </a:p>
          <a:p>
            <a:pPr lvl="2" fontAlgn="auto">
              <a:spcAft>
                <a:spcPts val="669"/>
              </a:spcAft>
              <a:defRPr/>
            </a:pPr>
            <a:r>
              <a:rPr lang="en-US" dirty="0"/>
              <a:t>ReLu for ANe activation</a:t>
            </a:r>
          </a:p>
          <a:p>
            <a:pPr lvl="2" fontAlgn="auto">
              <a:spcAft>
                <a:spcPts val="669"/>
              </a:spcAft>
              <a:defRPr/>
            </a:pPr>
            <a:r>
              <a:rPr lang="en-US" dirty="0" smtClean="0"/>
              <a:t>add, divide </a:t>
            </a:r>
            <a:r>
              <a:rPr lang="en-US" dirty="0"/>
              <a:t>and exponent for softmax function</a:t>
            </a:r>
          </a:p>
          <a:p>
            <a:pPr lvl="2" fontAlgn="auto">
              <a:spcAft>
                <a:spcPts val="669"/>
              </a:spcAft>
              <a:defRPr/>
            </a:pPr>
            <a:r>
              <a:rPr lang="en-US" dirty="0"/>
              <a:t>compare for pooling</a:t>
            </a:r>
          </a:p>
        </p:txBody>
      </p:sp>
      <p:sp>
        <p:nvSpPr>
          <p:cNvPr id="2" name="Title 1"/>
          <p:cNvSpPr>
            <a:spLocks noGrp="1"/>
          </p:cNvSpPr>
          <p:nvPr>
            <p:ph type="title"/>
          </p:nvPr>
        </p:nvSpPr>
        <p:spPr>
          <a:xfrm>
            <a:off x="502920" y="587223"/>
            <a:ext cx="9052560" cy="865813"/>
          </a:xfrm>
        </p:spPr>
        <p:txBody>
          <a:bodyPr/>
          <a:lstStyle/>
          <a:p>
            <a:r>
              <a:rPr lang="en-US" dirty="0"/>
              <a:t>Architecture Blocks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4791073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smtClean="0"/>
              <a:t>Main memory</a:t>
            </a:r>
            <a:endParaRPr lang="en-US" dirty="0"/>
          </a:p>
        </p:txBody>
      </p:sp>
      <p:sp>
        <p:nvSpPr>
          <p:cNvPr id="3" name="Content Placeholder 2"/>
          <p:cNvSpPr>
            <a:spLocks noGrp="1"/>
          </p:cNvSpPr>
          <p:nvPr>
            <p:ph idx="1"/>
          </p:nvPr>
        </p:nvSpPr>
        <p:spPr>
          <a:xfrm>
            <a:off x="502920" y="1293410"/>
            <a:ext cx="9052560" cy="5777950"/>
          </a:xfrm>
        </p:spPr>
        <p:txBody>
          <a:bodyPr>
            <a:normAutofit/>
          </a:bodyPr>
          <a:lstStyle/>
          <a:p>
            <a:pPr marL="514350" indent="-514350">
              <a:buFont typeface="+mj-lt"/>
              <a:buAutoNum type="arabicPeriod"/>
            </a:pPr>
            <a:endParaRPr lang="en-US" dirty="0"/>
          </a:p>
          <a:p>
            <a:r>
              <a:rPr lang="en-US" dirty="0"/>
              <a:t>The 3D-DRAM is the Tezzaron DiRAM4</a:t>
            </a:r>
          </a:p>
          <a:p>
            <a:pPr lvl="1"/>
            <a:r>
              <a:rPr lang="en-US" dirty="0"/>
              <a:t>64 disjoint 1Gb memory ports</a:t>
            </a:r>
          </a:p>
          <a:p>
            <a:pPr lvl="1"/>
            <a:r>
              <a:rPr lang="en-US" dirty="0"/>
              <a:t>System has 64 sub-systems each operating on one memory port</a:t>
            </a:r>
          </a:p>
          <a:p>
            <a:r>
              <a:rPr lang="en-US" dirty="0"/>
              <a:t>Suggested Customizations for a 3D-DRAM</a:t>
            </a:r>
          </a:p>
          <a:p>
            <a:pPr lvl="1"/>
            <a:r>
              <a:rPr lang="en-US" dirty="0"/>
              <a:t>Standard DiRAM4 port is 32bits @ 1GHz</a:t>
            </a:r>
          </a:p>
          <a:p>
            <a:pPr lvl="1"/>
            <a:r>
              <a:rPr lang="en-US" dirty="0"/>
              <a:t>We suggest widen to 2048 bits and use high-density TSVs</a:t>
            </a:r>
          </a:p>
          <a:p>
            <a:pPr lvl="1"/>
            <a:r>
              <a:rPr lang="en-US" dirty="0"/>
              <a:t>Entire page in one access using burst-of-2</a:t>
            </a:r>
          </a:p>
          <a:p>
            <a:pPr lvl="1"/>
            <a:r>
              <a:rPr lang="en-US" dirty="0"/>
              <a:t>Raw bandwidth ~2Tbps per port</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6176870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390459"/>
            <a:ext cx="9052560" cy="1210839"/>
          </a:xfrm>
        </p:spPr>
        <p:txBody>
          <a:bodyPr/>
          <a:lstStyle/>
          <a:p>
            <a:r>
              <a:rPr lang="en-US" dirty="0"/>
              <a:t>System Solution</a:t>
            </a:r>
          </a:p>
        </p:txBody>
      </p:sp>
      <p:sp>
        <p:nvSpPr>
          <p:cNvPr id="3" name="Content Placeholder 2"/>
          <p:cNvSpPr>
            <a:spLocks noGrp="1"/>
          </p:cNvSpPr>
          <p:nvPr>
            <p:ph idx="1"/>
          </p:nvPr>
        </p:nvSpPr>
        <p:spPr>
          <a:xfrm>
            <a:off x="502920" y="1293410"/>
            <a:ext cx="9052560" cy="5777950"/>
          </a:xfrm>
        </p:spPr>
        <p:txBody>
          <a:bodyPr>
            <a:normAutofit fontScale="92500" lnSpcReduction="10000"/>
          </a:bodyPr>
          <a:lstStyle/>
          <a:p>
            <a:pPr marL="514350" indent="-514350">
              <a:buFont typeface="+mj-lt"/>
              <a:buAutoNum type="arabicPeriod"/>
            </a:pPr>
            <a:endParaRPr lang="en-US" dirty="0"/>
          </a:p>
          <a:p>
            <a:r>
              <a:rPr lang="en-US" dirty="0"/>
              <a:t>System has 64 sub-systems (SSC) each operating on one memory port</a:t>
            </a:r>
          </a:p>
          <a:p>
            <a:pPr lvl="1"/>
            <a:r>
              <a:rPr lang="en-US" dirty="0"/>
              <a:t>ANNs split over sub-systems</a:t>
            </a:r>
          </a:p>
          <a:p>
            <a:pPr lvl="1"/>
            <a:r>
              <a:rPr lang="en-US" dirty="0"/>
              <a:t>SSCs communicate over local </a:t>
            </a:r>
            <a:r>
              <a:rPr lang="en-US" dirty="0" smtClean="0"/>
              <a:t>NoC in each Manager</a:t>
            </a:r>
            <a:endParaRPr lang="en-US" dirty="0"/>
          </a:p>
          <a:p>
            <a:r>
              <a:rPr lang="en-US" dirty="0"/>
              <a:t>Sub-system (SSC) has a Manager and PE </a:t>
            </a:r>
          </a:p>
          <a:p>
            <a:pPr lvl="1"/>
            <a:r>
              <a:rPr lang="en-US" dirty="0"/>
              <a:t>Instruction Decode in Manager</a:t>
            </a:r>
          </a:p>
          <a:p>
            <a:pPr lvl="2"/>
            <a:r>
              <a:rPr lang="en-US" dirty="0"/>
              <a:t>contains information on how to process a group of </a:t>
            </a:r>
            <a:r>
              <a:rPr lang="en-US" dirty="0" err="1"/>
              <a:t>ANes</a:t>
            </a:r>
            <a:endParaRPr lang="en-US" dirty="0"/>
          </a:p>
          <a:p>
            <a:pPr lvl="1"/>
            <a:r>
              <a:rPr lang="en-US" dirty="0"/>
              <a:t>Wide Data-path between DRAM, Manager and PE</a:t>
            </a:r>
          </a:p>
          <a:p>
            <a:pPr lvl="2"/>
            <a:r>
              <a:rPr lang="en-US" dirty="0"/>
              <a:t>data for 32 execution lanes with two arguments per lane</a:t>
            </a:r>
          </a:p>
          <a:p>
            <a:pPr lvl="1"/>
            <a:r>
              <a:rPr lang="en-US" dirty="0" smtClean="0"/>
              <a:t>PE performs ANe state operations </a:t>
            </a:r>
            <a:endParaRPr lang="en-US" dirty="0"/>
          </a:p>
          <a:p>
            <a:pPr lvl="2"/>
            <a:r>
              <a:rPr lang="en-US" dirty="0" smtClean="0"/>
              <a:t>process a group of </a:t>
            </a:r>
            <a:r>
              <a:rPr lang="en-US" dirty="0" err="1" smtClean="0"/>
              <a:t>ANes</a:t>
            </a:r>
            <a:endParaRPr lang="en-US" dirty="0" smtClean="0"/>
          </a:p>
          <a:p>
            <a:pPr lvl="2"/>
            <a:r>
              <a:rPr lang="en-US" dirty="0"/>
              <a:t>able to perform a MAC operation between a weight and ANe state every </a:t>
            </a:r>
            <a:r>
              <a:rPr lang="en-US" dirty="0" smtClean="0"/>
              <a:t>cycle</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8204099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70480" y="2278428"/>
            <a:ext cx="5902960" cy="3477212"/>
          </a:xfrm>
          <a:prstGeom prst="rect">
            <a:avLst/>
          </a:prstGeom>
        </p:spPr>
      </p:pic>
      <p:sp>
        <p:nvSpPr>
          <p:cNvPr id="2" name="Title 1"/>
          <p:cNvSpPr>
            <a:spLocks noGrp="1"/>
          </p:cNvSpPr>
          <p:nvPr>
            <p:ph type="title"/>
          </p:nvPr>
        </p:nvSpPr>
        <p:spPr>
          <a:xfrm>
            <a:off x="502920" y="662689"/>
            <a:ext cx="9052560" cy="1210839"/>
          </a:xfrm>
        </p:spPr>
        <p:txBody>
          <a:bodyPr/>
          <a:lstStyle/>
          <a:p>
            <a:r>
              <a:rPr lang="en-US" dirty="0"/>
              <a:t>3D Physical Configuration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
        <p:nvSpPr>
          <p:cNvPr id="6" name="Rounded Rectangular Callout 5"/>
          <p:cNvSpPr/>
          <p:nvPr/>
        </p:nvSpPr>
        <p:spPr>
          <a:xfrm>
            <a:off x="789680" y="5450032"/>
            <a:ext cx="1641450" cy="415349"/>
          </a:xfrm>
          <a:prstGeom prst="wedgeRoundRectCallout">
            <a:avLst>
              <a:gd name="adj1" fmla="val 65913"/>
              <a:gd name="adj2" fmla="val -196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Processing engine</a:t>
            </a:r>
          </a:p>
          <a:p>
            <a:pPr algn="ctr"/>
            <a:r>
              <a:rPr lang="en-US" sz="1200" dirty="0">
                <a:solidFill>
                  <a:schemeClr val="tx1"/>
                </a:solidFill>
              </a:rPr>
              <a:t>(PE) layer</a:t>
            </a:r>
          </a:p>
        </p:txBody>
      </p:sp>
      <p:sp>
        <p:nvSpPr>
          <p:cNvPr id="7" name="Rounded Rectangular Callout 6"/>
          <p:cNvSpPr/>
          <p:nvPr/>
        </p:nvSpPr>
        <p:spPr>
          <a:xfrm>
            <a:off x="894080" y="2895601"/>
            <a:ext cx="1313604" cy="345439"/>
          </a:xfrm>
          <a:prstGeom prst="wedgeRoundRectCallout">
            <a:avLst>
              <a:gd name="adj1" fmla="val 126318"/>
              <a:gd name="adj2" fmla="val 16027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3D-DRAM</a:t>
            </a:r>
          </a:p>
        </p:txBody>
      </p:sp>
      <p:sp>
        <p:nvSpPr>
          <p:cNvPr id="8" name="Rounded Rectangular Callout 7"/>
          <p:cNvSpPr/>
          <p:nvPr/>
        </p:nvSpPr>
        <p:spPr>
          <a:xfrm>
            <a:off x="985520" y="4033519"/>
            <a:ext cx="1222164" cy="436881"/>
          </a:xfrm>
          <a:prstGeom prst="wedgeRoundRectCallout">
            <a:avLst>
              <a:gd name="adj1" fmla="val 93251"/>
              <a:gd name="adj2" fmla="val 19164"/>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a:t>
            </a:r>
          </a:p>
          <a:p>
            <a:pPr algn="ctr"/>
            <a:r>
              <a:rPr lang="en-US" sz="1200" dirty="0">
                <a:solidFill>
                  <a:schemeClr val="tx1"/>
                </a:solidFill>
              </a:rPr>
              <a:t>layer</a:t>
            </a:r>
          </a:p>
        </p:txBody>
      </p:sp>
    </p:spTree>
    <p:extLst>
      <p:ext uri="{BB962C8B-B14F-4D97-AF65-F5344CB8AC3E}">
        <p14:creationId xmlns:p14="http://schemas.microsoft.com/office/powerpoint/2010/main" val="1915892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2849"/>
            <a:ext cx="9052560" cy="1210839"/>
          </a:xfrm>
        </p:spPr>
        <p:txBody>
          <a:bodyPr/>
          <a:lstStyle/>
          <a:p>
            <a:r>
              <a:rPr lang="en-US" dirty="0"/>
              <a:t>Sub-System Column (SSC)</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3" name="Picture 2"/>
          <p:cNvPicPr>
            <a:picLocks noChangeAspect="1"/>
          </p:cNvPicPr>
          <p:nvPr/>
        </p:nvPicPr>
        <p:blipFill>
          <a:blip r:embed="rId3"/>
          <a:stretch>
            <a:fillRect/>
          </a:stretch>
        </p:blipFill>
        <p:spPr>
          <a:xfrm>
            <a:off x="4616450" y="3041440"/>
            <a:ext cx="4696315" cy="2947080"/>
          </a:xfrm>
          <a:prstGeom prst="rect">
            <a:avLst/>
          </a:prstGeom>
        </p:spPr>
      </p:pic>
      <p:pic>
        <p:nvPicPr>
          <p:cNvPr id="9" name="Picture 8"/>
          <p:cNvPicPr>
            <a:picLocks noChangeAspect="1"/>
          </p:cNvPicPr>
          <p:nvPr/>
        </p:nvPicPr>
        <p:blipFill>
          <a:blip r:embed="rId4"/>
          <a:stretch>
            <a:fillRect/>
          </a:stretch>
        </p:blipFill>
        <p:spPr>
          <a:xfrm>
            <a:off x="2131257" y="2722881"/>
            <a:ext cx="2312473" cy="3804919"/>
          </a:xfrm>
          <a:prstGeom prst="rect">
            <a:avLst/>
          </a:prstGeom>
        </p:spPr>
      </p:pic>
      <p:sp>
        <p:nvSpPr>
          <p:cNvPr id="6" name="Content Placeholder 2"/>
          <p:cNvSpPr>
            <a:spLocks noGrp="1"/>
          </p:cNvSpPr>
          <p:nvPr>
            <p:ph idx="1"/>
          </p:nvPr>
        </p:nvSpPr>
        <p:spPr>
          <a:xfrm>
            <a:off x="502920" y="1883688"/>
            <a:ext cx="9052560" cy="1157752"/>
          </a:xfrm>
        </p:spPr>
        <p:txBody>
          <a:bodyPr>
            <a:normAutofit/>
          </a:bodyPr>
          <a:lstStyle/>
          <a:p>
            <a:r>
              <a:rPr lang="en-US" dirty="0"/>
              <a:t>Consists of DRAM, manager and processing engine (PE)</a:t>
            </a:r>
          </a:p>
        </p:txBody>
      </p:sp>
      <p:sp>
        <p:nvSpPr>
          <p:cNvPr id="7" name="Content Placeholder 2"/>
          <p:cNvSpPr txBox="1">
            <a:spLocks/>
          </p:cNvSpPr>
          <p:nvPr/>
        </p:nvSpPr>
        <p:spPr bwMode="auto">
          <a:xfrm>
            <a:off x="1988820" y="6531644"/>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logical</a:t>
            </a:r>
          </a:p>
        </p:txBody>
      </p:sp>
      <p:sp>
        <p:nvSpPr>
          <p:cNvPr id="10" name="Content Placeholder 2"/>
          <p:cNvSpPr txBox="1">
            <a:spLocks/>
          </p:cNvSpPr>
          <p:nvPr/>
        </p:nvSpPr>
        <p:spPr bwMode="auto">
          <a:xfrm>
            <a:off x="5941060" y="6101569"/>
            <a:ext cx="1732280" cy="4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en-US" sz="2000" dirty="0"/>
              <a:t>physical</a:t>
            </a:r>
          </a:p>
        </p:txBody>
      </p:sp>
    </p:spTree>
    <p:extLst>
      <p:ext uri="{BB962C8B-B14F-4D97-AF65-F5344CB8AC3E}">
        <p14:creationId xmlns:p14="http://schemas.microsoft.com/office/powerpoint/2010/main" val="13143720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42159" y="2049970"/>
            <a:ext cx="6238235" cy="4518348"/>
          </a:xfrm>
          <a:prstGeom prst="rect">
            <a:avLst/>
          </a:prstGeom>
        </p:spPr>
      </p:pic>
      <p:sp>
        <p:nvSpPr>
          <p:cNvPr id="2" name="Title 1"/>
          <p:cNvSpPr>
            <a:spLocks noGrp="1"/>
          </p:cNvSpPr>
          <p:nvPr>
            <p:ph type="title"/>
          </p:nvPr>
        </p:nvSpPr>
        <p:spPr>
          <a:xfrm>
            <a:off x="502920" y="708320"/>
            <a:ext cx="9052560" cy="1210839"/>
          </a:xfrm>
        </p:spPr>
        <p:txBody>
          <a:bodyPr/>
          <a:lstStyle/>
          <a:p>
            <a:r>
              <a:rPr lang="en-US" dirty="0"/>
              <a:t>Solution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
        <p:nvSpPr>
          <p:cNvPr id="7" name="Rounded Rectangular Callout 6"/>
          <p:cNvSpPr/>
          <p:nvPr/>
        </p:nvSpPr>
        <p:spPr>
          <a:xfrm>
            <a:off x="7548880" y="1918078"/>
            <a:ext cx="1805840" cy="496398"/>
          </a:xfrm>
          <a:prstGeom prst="wedgeRoundRectCallout">
            <a:avLst>
              <a:gd name="adj1" fmla="val -102723"/>
              <a:gd name="adj2" fmla="val 252146"/>
              <a:gd name="adj3" fmla="val 16667"/>
            </a:avLst>
          </a:prstGeom>
          <a:solidFill>
            <a:srgbClr val="008000">
              <a:alpha val="49000"/>
            </a:srgb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Total downstream B/W</a:t>
            </a:r>
          </a:p>
          <a:p>
            <a:pPr algn="ctr"/>
            <a:r>
              <a:rPr lang="en-US" sz="1200" dirty="0">
                <a:solidFill>
                  <a:schemeClr val="tx1"/>
                </a:solidFill>
              </a:rPr>
              <a:t>64Tbps</a:t>
            </a:r>
          </a:p>
        </p:txBody>
      </p:sp>
      <p:sp>
        <p:nvSpPr>
          <p:cNvPr id="6" name="Rounded Rectangular Callout 5"/>
          <p:cNvSpPr/>
          <p:nvPr/>
        </p:nvSpPr>
        <p:spPr>
          <a:xfrm>
            <a:off x="8077200" y="3627120"/>
            <a:ext cx="1478280" cy="504891"/>
          </a:xfrm>
          <a:prstGeom prst="wedgeRoundRectCallout">
            <a:avLst>
              <a:gd name="adj1" fmla="val -85212"/>
              <a:gd name="adj2" fmla="val 260632"/>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1198880" y="3847061"/>
            <a:ext cx="1307026" cy="409980"/>
          </a:xfrm>
          <a:prstGeom prst="wedgeRoundRectCallout">
            <a:avLst>
              <a:gd name="adj1" fmla="val 85962"/>
              <a:gd name="adj2" fmla="val 52295"/>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 DRAM</a:t>
            </a:r>
          </a:p>
        </p:txBody>
      </p:sp>
      <p:sp>
        <p:nvSpPr>
          <p:cNvPr id="9" name="Rounded Rectangular Callout 8"/>
          <p:cNvSpPr/>
          <p:nvPr/>
        </p:nvSpPr>
        <p:spPr>
          <a:xfrm>
            <a:off x="3820160" y="6568318"/>
            <a:ext cx="1194610" cy="391282"/>
          </a:xfrm>
          <a:prstGeom prst="wedgeRoundRectCallout">
            <a:avLst>
              <a:gd name="adj1" fmla="val 57961"/>
              <a:gd name="adj2" fmla="val -248418"/>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5737237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etailedFlow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894" y="1919159"/>
            <a:ext cx="4990950" cy="4589379"/>
          </a:xfrm>
          <a:prstGeom prst="rect">
            <a:avLst/>
          </a:prstGeom>
        </p:spPr>
      </p:pic>
      <p:sp>
        <p:nvSpPr>
          <p:cNvPr id="2" name="Title 1"/>
          <p:cNvSpPr>
            <a:spLocks noGrp="1"/>
          </p:cNvSpPr>
          <p:nvPr>
            <p:ph type="title"/>
          </p:nvPr>
        </p:nvSpPr>
        <p:spPr>
          <a:xfrm>
            <a:off x="502920" y="575686"/>
            <a:ext cx="9052560" cy="879113"/>
          </a:xfrm>
        </p:spPr>
        <p:txBody>
          <a:bodyPr/>
          <a:lstStyle/>
          <a:p>
            <a:r>
              <a:rPr lang="en-US" dirty="0"/>
              <a:t>System Connectivity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
        <p:nvSpPr>
          <p:cNvPr id="6" name="Rounded Rectangular Callout 5"/>
          <p:cNvSpPr/>
          <p:nvPr/>
        </p:nvSpPr>
        <p:spPr>
          <a:xfrm>
            <a:off x="7433844" y="5246041"/>
            <a:ext cx="1478280" cy="504891"/>
          </a:xfrm>
          <a:prstGeom prst="wedgeRoundRectCallout">
            <a:avLst>
              <a:gd name="adj1" fmla="val -157067"/>
              <a:gd name="adj2" fmla="val 71587"/>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 Processing engine layer</a:t>
            </a:r>
          </a:p>
          <a:p>
            <a:pPr algn="ctr"/>
            <a:r>
              <a:rPr lang="en-US" sz="1200" dirty="0">
                <a:solidFill>
                  <a:schemeClr val="tx1"/>
                </a:solidFill>
              </a:rPr>
              <a:t>(PE)</a:t>
            </a:r>
          </a:p>
        </p:txBody>
      </p:sp>
      <p:sp>
        <p:nvSpPr>
          <p:cNvPr id="8" name="Rounded Rectangular Callout 7"/>
          <p:cNvSpPr/>
          <p:nvPr/>
        </p:nvSpPr>
        <p:spPr>
          <a:xfrm>
            <a:off x="7520226" y="1807262"/>
            <a:ext cx="1307026" cy="409980"/>
          </a:xfrm>
          <a:prstGeom prst="wedgeRoundRectCallout">
            <a:avLst>
              <a:gd name="adj1" fmla="val -102491"/>
              <a:gd name="adj2" fmla="val 48540"/>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Customized</a:t>
            </a:r>
          </a:p>
          <a:p>
            <a:pPr algn="ctr"/>
            <a:r>
              <a:rPr lang="en-US" sz="1200" dirty="0">
                <a:solidFill>
                  <a:schemeClr val="tx1"/>
                </a:solidFill>
              </a:rPr>
              <a:t>DRAM</a:t>
            </a:r>
          </a:p>
        </p:txBody>
      </p:sp>
      <p:sp>
        <p:nvSpPr>
          <p:cNvPr id="9" name="Rounded Rectangular Callout 8"/>
          <p:cNvSpPr/>
          <p:nvPr/>
        </p:nvSpPr>
        <p:spPr>
          <a:xfrm>
            <a:off x="1131053" y="3227668"/>
            <a:ext cx="1194610" cy="391282"/>
          </a:xfrm>
          <a:prstGeom prst="wedgeRoundRectCallout">
            <a:avLst>
              <a:gd name="adj1" fmla="val 117884"/>
              <a:gd name="adj2" fmla="val -71369"/>
              <a:gd name="adj3" fmla="val 16667"/>
            </a:avLst>
          </a:prstGeom>
          <a:solidFill>
            <a:schemeClr val="accent6">
              <a:lumMod val="60000"/>
              <a:lumOff val="40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a:r>
              <a:rPr lang="en-US" sz="1200" dirty="0">
                <a:solidFill>
                  <a:schemeClr val="tx1"/>
                </a:solidFill>
              </a:rPr>
              <a:t>Management Layer</a:t>
            </a:r>
          </a:p>
        </p:txBody>
      </p:sp>
    </p:spTree>
    <p:extLst>
      <p:ext uri="{BB962C8B-B14F-4D97-AF65-F5344CB8AC3E}">
        <p14:creationId xmlns:p14="http://schemas.microsoft.com/office/powerpoint/2010/main" val="23646400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1976"/>
            <a:ext cx="9052560" cy="1210839"/>
          </a:xfrm>
        </p:spPr>
        <p:txBody>
          <a:bodyPr/>
          <a:lstStyle/>
          <a:p>
            <a:r>
              <a:rPr lang="en-US" dirty="0"/>
              <a:t>Architecture Requirements</a:t>
            </a:r>
          </a:p>
        </p:txBody>
      </p:sp>
      <p:sp>
        <p:nvSpPr>
          <p:cNvPr id="3" name="Content Placeholder 2"/>
          <p:cNvSpPr>
            <a:spLocks noGrp="1"/>
          </p:cNvSpPr>
          <p:nvPr>
            <p:ph idx="1"/>
          </p:nvPr>
        </p:nvSpPr>
        <p:spPr>
          <a:xfrm>
            <a:off x="502920" y="1617135"/>
            <a:ext cx="9052560" cy="5261185"/>
          </a:xfrm>
        </p:spPr>
        <p:txBody>
          <a:bodyPr/>
          <a:lstStyle/>
          <a:p>
            <a:r>
              <a:rPr lang="en-US" dirty="0"/>
              <a:t>Need to absorb DRAM latency</a:t>
            </a:r>
          </a:p>
          <a:p>
            <a:pPr lvl="1"/>
            <a:r>
              <a:rPr lang="en-US" dirty="0"/>
              <a:t>separate memory requests from read/write data</a:t>
            </a:r>
          </a:p>
          <a:p>
            <a:r>
              <a:rPr lang="en-US" dirty="0"/>
              <a:t>Instruction spawns multiple commands to dependent tasks</a:t>
            </a:r>
          </a:p>
          <a:p>
            <a:pPr lvl="1"/>
            <a:r>
              <a:rPr lang="en-US" dirty="0"/>
              <a:t>concurrently pre-fetch data, prepare PE, prepare Return Data Processor</a:t>
            </a:r>
          </a:p>
          <a:p>
            <a:pPr lvl="1"/>
            <a:r>
              <a:rPr lang="en-US" dirty="0"/>
              <a:t>all operations have an associated tag</a:t>
            </a:r>
          </a:p>
          <a:p>
            <a:r>
              <a:rPr lang="en-US" dirty="0"/>
              <a:t>Need to describe parameter and state storage</a:t>
            </a:r>
          </a:p>
          <a:p>
            <a:pPr lvl="1"/>
            <a:r>
              <a:rPr lang="en-US" dirty="0"/>
              <a:t>assume input stored in row-major fashion</a:t>
            </a:r>
          </a:p>
          <a:p>
            <a:r>
              <a:rPr lang="en-US" dirty="0"/>
              <a:t>Network-on-Chip</a:t>
            </a:r>
          </a:p>
          <a:p>
            <a:pPr lvl="1"/>
            <a:r>
              <a:rPr lang="en-US" dirty="0"/>
              <a:t>needed for ANe state replication to all dependent SSCs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0899485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901226"/>
          </a:xfrm>
        </p:spPr>
        <p:txBody>
          <a:bodyPr/>
          <a:lstStyle/>
          <a:p>
            <a:r>
              <a:rPr lang="en-US" dirty="0"/>
              <a:t>Introduction</a:t>
            </a:r>
          </a:p>
        </p:txBody>
      </p:sp>
      <p:sp>
        <p:nvSpPr>
          <p:cNvPr id="3" name="Content Placeholder 2"/>
          <p:cNvSpPr>
            <a:spLocks noGrp="1"/>
          </p:cNvSpPr>
          <p:nvPr>
            <p:ph idx="1"/>
          </p:nvPr>
        </p:nvSpPr>
        <p:spPr>
          <a:xfrm>
            <a:off x="502922" y="1720159"/>
            <a:ext cx="9052561" cy="5195221"/>
          </a:xfrm>
        </p:spPr>
        <p:txBody>
          <a:bodyPr>
            <a:normAutofit lnSpcReduction="10000"/>
          </a:bodyPr>
          <a:lstStyle/>
          <a:p>
            <a:pPr fontAlgn="auto">
              <a:spcAft>
                <a:spcPts val="669"/>
              </a:spcAft>
              <a:defRPr/>
            </a:pPr>
            <a:r>
              <a:rPr lang="en-US" dirty="0">
                <a:solidFill>
                  <a:srgbClr val="000000"/>
                </a:solidFill>
                <a:cs typeface="Monaco"/>
              </a:rPr>
              <a:t>What about applications that will and do require multiple NN processors running at or near real-time?</a:t>
            </a:r>
          </a:p>
          <a:p>
            <a:pPr lvl="1" fontAlgn="auto">
              <a:spcAft>
                <a:spcPts val="669"/>
              </a:spcAft>
              <a:defRPr/>
            </a:pPr>
            <a:r>
              <a:rPr lang="en-US" dirty="0">
                <a:solidFill>
                  <a:srgbClr val="000000"/>
                </a:solidFill>
                <a:cs typeface="Monaco"/>
              </a:rPr>
              <a:t>drone scanning in many directions during navigation </a:t>
            </a:r>
          </a:p>
          <a:p>
            <a:pPr lvl="2" fontAlgn="auto">
              <a:spcAft>
                <a:spcPts val="669"/>
              </a:spcAft>
              <a:defRPr/>
            </a:pPr>
            <a:r>
              <a:rPr lang="en-US" dirty="0">
                <a:solidFill>
                  <a:srgbClr val="000000"/>
                </a:solidFill>
                <a:cs typeface="Monaco"/>
              </a:rPr>
              <a:t>looking down different than looking forward??</a:t>
            </a:r>
          </a:p>
          <a:p>
            <a:pPr lvl="1" fontAlgn="auto">
              <a:spcAft>
                <a:spcPts val="669"/>
              </a:spcAft>
              <a:defRPr/>
            </a:pPr>
            <a:r>
              <a:rPr lang="en-US" dirty="0">
                <a:solidFill>
                  <a:srgbClr val="000000"/>
                </a:solidFill>
                <a:cs typeface="Monaco"/>
              </a:rPr>
              <a:t>aircraft performing system diagnostics during flight</a:t>
            </a:r>
          </a:p>
          <a:p>
            <a:pPr lvl="2" fontAlgn="auto">
              <a:spcAft>
                <a:spcPts val="669"/>
              </a:spcAft>
              <a:defRPr/>
            </a:pPr>
            <a:r>
              <a:rPr lang="en-US" dirty="0">
                <a:solidFill>
                  <a:srgbClr val="000000"/>
                </a:solidFill>
                <a:cs typeface="Monaco"/>
              </a:rPr>
              <a:t>observing thermal profiles</a:t>
            </a:r>
          </a:p>
          <a:p>
            <a:pPr lvl="2" fontAlgn="auto">
              <a:spcAft>
                <a:spcPts val="669"/>
              </a:spcAft>
              <a:defRPr/>
            </a:pPr>
            <a:r>
              <a:rPr lang="en-US" dirty="0">
                <a:solidFill>
                  <a:srgbClr val="000000"/>
                </a:solidFill>
                <a:cs typeface="Monaco"/>
              </a:rPr>
              <a:t>observing vibrations</a:t>
            </a:r>
          </a:p>
          <a:p>
            <a:pPr lvl="1" fontAlgn="auto">
              <a:spcAft>
                <a:spcPts val="669"/>
              </a:spcAft>
              <a:defRPr/>
            </a:pPr>
            <a:r>
              <a:rPr lang="en-US" dirty="0">
                <a:solidFill>
                  <a:srgbClr val="000000"/>
                </a:solidFill>
                <a:cs typeface="Monaco"/>
              </a:rPr>
              <a:t>airport security</a:t>
            </a:r>
          </a:p>
          <a:p>
            <a:pPr lvl="2" fontAlgn="auto">
              <a:spcAft>
                <a:spcPts val="669"/>
              </a:spcAft>
              <a:defRPr/>
            </a:pPr>
            <a:r>
              <a:rPr lang="en-US" dirty="0">
                <a:solidFill>
                  <a:srgbClr val="000000"/>
                </a:solidFill>
                <a:cs typeface="Monaco"/>
              </a:rPr>
              <a:t>face recognition</a:t>
            </a:r>
          </a:p>
          <a:p>
            <a:pPr lvl="2" fontAlgn="auto">
              <a:spcAft>
                <a:spcPts val="669"/>
              </a:spcAft>
              <a:defRPr/>
            </a:pPr>
            <a:r>
              <a:rPr lang="en-US" dirty="0">
                <a:solidFill>
                  <a:srgbClr val="000000"/>
                </a:solidFill>
                <a:cs typeface="Monaco"/>
              </a:rPr>
              <a:t>body thermal profiles</a:t>
            </a:r>
          </a:p>
          <a:p>
            <a:pPr lvl="2" fontAlgn="auto">
              <a:spcAft>
                <a:spcPts val="669"/>
              </a:spcAft>
              <a:defRPr/>
            </a:pPr>
            <a:r>
              <a:rPr lang="en-US" dirty="0">
                <a:solidFill>
                  <a:srgbClr val="000000"/>
                </a:solidFill>
                <a:cs typeface="Monaco"/>
              </a:rPr>
              <a:t>motion</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867345115"/>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Instructions consist of descriptors</a:t>
            </a:r>
          </a:p>
          <a:p>
            <a:endParaRPr lang="en-US" dirty="0"/>
          </a:p>
          <a:p>
            <a:endParaRPr lang="en-US" dirty="0"/>
          </a:p>
          <a:p>
            <a:r>
              <a:rPr lang="en-US" dirty="0"/>
              <a:t>Descriptors used to control modules which take part in the instruction</a:t>
            </a:r>
          </a:p>
          <a:p>
            <a:r>
              <a:rPr lang="en-US" dirty="0"/>
              <a:t>Descriptors contain tuples which contain the details</a:t>
            </a:r>
          </a:p>
        </p:txBody>
      </p:sp>
      <p:sp>
        <p:nvSpPr>
          <p:cNvPr id="2" name="Title 1"/>
          <p:cNvSpPr>
            <a:spLocks noGrp="1"/>
          </p:cNvSpPr>
          <p:nvPr>
            <p:ph type="title"/>
          </p:nvPr>
        </p:nvSpPr>
        <p:spPr>
          <a:xfrm>
            <a:off x="502920" y="491808"/>
            <a:ext cx="9052560" cy="1210839"/>
          </a:xfrm>
        </p:spPr>
        <p:txBody>
          <a:bodyPr/>
          <a:lstStyle/>
          <a:p>
            <a:r>
              <a:rPr lang="en-US" dirty="0"/>
              <a:t>Instructions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descr="instruction4Tup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840" y="2475230"/>
            <a:ext cx="7518400" cy="520700"/>
          </a:xfrm>
          <a:prstGeom prst="rect">
            <a:avLst/>
          </a:prstGeom>
        </p:spPr>
      </p:pic>
      <p:pic>
        <p:nvPicPr>
          <p:cNvPr id="8" name="Picture 7" descr="descriptorTu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4888804"/>
            <a:ext cx="6616700" cy="2187635"/>
          </a:xfrm>
          <a:prstGeom prst="rect">
            <a:avLst/>
          </a:prstGeom>
        </p:spPr>
      </p:pic>
    </p:spTree>
    <p:extLst>
      <p:ext uri="{BB962C8B-B14F-4D97-AF65-F5344CB8AC3E}">
        <p14:creationId xmlns:p14="http://schemas.microsoft.com/office/powerpoint/2010/main" val="2032208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70221"/>
            <a:ext cx="9052560" cy="907606"/>
          </a:xfrm>
        </p:spPr>
        <p:txBody>
          <a:bodyPr/>
          <a:lstStyle/>
          <a:p>
            <a:r>
              <a:rPr lang="en-US" dirty="0"/>
              <a:t>Instruction Decode</a:t>
            </a:r>
          </a:p>
        </p:txBody>
      </p:sp>
      <p:sp>
        <p:nvSpPr>
          <p:cNvPr id="3" name="Content Placeholder 2"/>
          <p:cNvSpPr>
            <a:spLocks noGrp="1"/>
          </p:cNvSpPr>
          <p:nvPr>
            <p:ph idx="1"/>
          </p:nvPr>
        </p:nvSpPr>
        <p:spPr>
          <a:xfrm>
            <a:off x="502920" y="1405220"/>
            <a:ext cx="9052560" cy="5453120"/>
          </a:xfrm>
        </p:spPr>
        <p:txBody>
          <a:bodyPr>
            <a:normAutofit fontScale="70000" lnSpcReduction="20000"/>
          </a:bodyPr>
          <a:lstStyle/>
          <a:p>
            <a:r>
              <a:rPr lang="en-US" dirty="0"/>
              <a:t>Two types of instruction</a:t>
            </a:r>
          </a:p>
          <a:p>
            <a:pPr lvl="1"/>
            <a:r>
              <a:rPr lang="en-US" dirty="0"/>
              <a:t>Configuration </a:t>
            </a:r>
          </a:p>
          <a:p>
            <a:pPr lvl="1"/>
            <a:r>
              <a:rPr lang="en-US" dirty="0"/>
              <a:t>Compute</a:t>
            </a:r>
          </a:p>
          <a:p>
            <a:r>
              <a:rPr lang="en-US" dirty="0"/>
              <a:t>Manager sends descriptors to dependent block(s)</a:t>
            </a:r>
          </a:p>
          <a:p>
            <a:pPr lvl="1"/>
            <a:r>
              <a:rPr lang="en-US" dirty="0"/>
              <a:t>may not parse descriptor if not relevant to manager</a:t>
            </a:r>
          </a:p>
          <a:p>
            <a:pPr lvl="1"/>
            <a:r>
              <a:rPr lang="en-US" dirty="0"/>
              <a:t>manager knows descriptor dependencies and sends to modules participating in instruction</a:t>
            </a:r>
          </a:p>
          <a:p>
            <a:r>
              <a:rPr lang="en-US" dirty="0"/>
              <a:t>Configuration Instruction</a:t>
            </a:r>
          </a:p>
          <a:p>
            <a:pPr lvl="1"/>
            <a:r>
              <a:rPr lang="en-US" dirty="0"/>
              <a:t>send descriptor to manager control block</a:t>
            </a:r>
          </a:p>
          <a:p>
            <a:pPr lvl="1"/>
            <a:r>
              <a:rPr lang="en-US" dirty="0"/>
              <a:t>used for synchronization and data transfers</a:t>
            </a:r>
          </a:p>
          <a:p>
            <a:r>
              <a:rPr lang="en-US" dirty="0"/>
              <a:t>Compute Operation</a:t>
            </a:r>
          </a:p>
          <a:p>
            <a:pPr lvl="1"/>
            <a:r>
              <a:rPr lang="en-US" dirty="0"/>
              <a:t>send descriptor(s) to blocks participating in ANe state computation</a:t>
            </a:r>
          </a:p>
          <a:p>
            <a:pPr lvl="1"/>
            <a:r>
              <a:rPr lang="en-US" dirty="0"/>
              <a:t>OP</a:t>
            </a:r>
          </a:p>
          <a:p>
            <a:pPr lvl="2"/>
            <a:r>
              <a:rPr lang="en-US" dirty="0"/>
              <a:t>send descriptor to PE</a:t>
            </a:r>
          </a:p>
          <a:p>
            <a:pPr lvl="1"/>
            <a:r>
              <a:rPr lang="en-US" dirty="0"/>
              <a:t>Memory Read</a:t>
            </a:r>
          </a:p>
          <a:p>
            <a:pPr lvl="2"/>
            <a:r>
              <a:rPr lang="en-US" dirty="0"/>
              <a:t>identify target execution lane and send descriptor to one of two memory read controller</a:t>
            </a:r>
          </a:p>
          <a:p>
            <a:pPr lvl="1"/>
            <a:r>
              <a:rPr lang="en-US" dirty="0"/>
              <a:t>Memory Write</a:t>
            </a:r>
          </a:p>
          <a:p>
            <a:pPr lvl="2"/>
            <a:r>
              <a:rPr lang="en-US" dirty="0"/>
              <a:t>send descriptor to return data processor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2567576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96839"/>
            <a:ext cx="9052560" cy="1210839"/>
          </a:xfrm>
        </p:spPr>
        <p:txBody>
          <a:bodyPr/>
          <a:lstStyle/>
          <a:p>
            <a:r>
              <a:rPr lang="en-US" dirty="0"/>
              <a:t>Compute Instruction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descr="instructionAndDescriptor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61" y="2286114"/>
            <a:ext cx="8673523" cy="3594074"/>
          </a:xfrm>
          <a:prstGeom prst="rect">
            <a:avLst/>
          </a:prstGeom>
        </p:spPr>
      </p:pic>
    </p:spTree>
    <p:extLst>
      <p:ext uri="{BB962C8B-B14F-4D97-AF65-F5344CB8AC3E}">
        <p14:creationId xmlns:p14="http://schemas.microsoft.com/office/powerpoint/2010/main" val="4349011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2"/>
            <a:ext cx="9052560" cy="1210839"/>
          </a:xfrm>
        </p:spPr>
        <p:txBody>
          <a:bodyPr/>
          <a:lstStyle/>
          <a:p>
            <a:r>
              <a:rPr lang="en-US" dirty="0"/>
              <a:t>Configuration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6" name="Picture 5" descr="dataTransferIn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793" y="2285290"/>
            <a:ext cx="6554750" cy="4111208"/>
          </a:xfrm>
          <a:prstGeom prst="rect">
            <a:avLst/>
          </a:prstGeom>
        </p:spPr>
      </p:pic>
      <p:sp>
        <p:nvSpPr>
          <p:cNvPr id="7" name="Content Placeholder 2"/>
          <p:cNvSpPr>
            <a:spLocks noGrp="1"/>
          </p:cNvSpPr>
          <p:nvPr>
            <p:ph idx="1"/>
          </p:nvPr>
        </p:nvSpPr>
        <p:spPr>
          <a:xfrm>
            <a:off x="502920" y="1627295"/>
            <a:ext cx="9052560" cy="1755985"/>
          </a:xfrm>
        </p:spPr>
        <p:txBody>
          <a:bodyPr/>
          <a:lstStyle/>
          <a:p>
            <a:r>
              <a:rPr lang="en-US" dirty="0"/>
              <a:t>Supports both synchronization and data transfer</a:t>
            </a:r>
          </a:p>
        </p:txBody>
      </p:sp>
    </p:spTree>
    <p:extLst>
      <p:ext uri="{BB962C8B-B14F-4D97-AF65-F5344CB8AC3E}">
        <p14:creationId xmlns:p14="http://schemas.microsoft.com/office/powerpoint/2010/main" val="32939365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2920" y="1627295"/>
            <a:ext cx="9052560" cy="1755985"/>
          </a:xfrm>
        </p:spPr>
        <p:txBody>
          <a:bodyPr/>
          <a:lstStyle/>
          <a:p>
            <a:r>
              <a:rPr lang="en-US" dirty="0"/>
              <a:t>Inputs and ANe states stored in row-major</a:t>
            </a:r>
          </a:p>
          <a:p>
            <a:pPr lvl="1"/>
            <a:r>
              <a:rPr lang="en-US" dirty="0"/>
              <a:t>two address increment mechanisms</a:t>
            </a:r>
          </a:p>
          <a:p>
            <a:r>
              <a:rPr lang="en-US" dirty="0"/>
              <a:t>Weights for a group of </a:t>
            </a:r>
            <a:r>
              <a:rPr lang="en-US" dirty="0" err="1"/>
              <a:t>ANes</a:t>
            </a:r>
            <a:r>
              <a:rPr lang="en-US" dirty="0"/>
              <a:t> are interleaved</a:t>
            </a:r>
          </a:p>
        </p:txBody>
      </p:sp>
      <p:sp>
        <p:nvSpPr>
          <p:cNvPr id="2" name="Title 1"/>
          <p:cNvSpPr>
            <a:spLocks noGrp="1"/>
          </p:cNvSpPr>
          <p:nvPr>
            <p:ph type="title"/>
          </p:nvPr>
        </p:nvSpPr>
        <p:spPr>
          <a:xfrm>
            <a:off x="502920" y="674688"/>
            <a:ext cx="9052560" cy="1210839"/>
          </a:xfrm>
        </p:spPr>
        <p:txBody>
          <a:bodyPr/>
          <a:lstStyle/>
          <a:p>
            <a:r>
              <a:rPr lang="en-US" dirty="0"/>
              <a:t>Data Storage and access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descr="localArrayToLinearConnectio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3281680"/>
            <a:ext cx="2692400" cy="2810144"/>
          </a:xfrm>
          <a:prstGeom prst="rect">
            <a:avLst/>
          </a:prstGeom>
        </p:spPr>
      </p:pic>
      <p:pic>
        <p:nvPicPr>
          <p:cNvPr id="3" name="Picture 2" descr="roiStor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560" y="3281680"/>
            <a:ext cx="4754880" cy="3575098"/>
          </a:xfrm>
          <a:prstGeom prst="rect">
            <a:avLst/>
          </a:prstGeom>
        </p:spPr>
      </p:pic>
    </p:spTree>
    <p:extLst>
      <p:ext uri="{BB962C8B-B14F-4D97-AF65-F5344CB8AC3E}">
        <p14:creationId xmlns:p14="http://schemas.microsoft.com/office/powerpoint/2010/main" val="21030255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2129"/>
            <a:ext cx="9052560" cy="942670"/>
          </a:xfrm>
        </p:spPr>
        <p:txBody>
          <a:bodyPr/>
          <a:lstStyle/>
          <a:p>
            <a:r>
              <a:rPr lang="en-US" dirty="0"/>
              <a:t>Storage descriptors</a:t>
            </a:r>
          </a:p>
        </p:txBody>
      </p:sp>
      <p:sp>
        <p:nvSpPr>
          <p:cNvPr id="3" name="Content Placeholder 2"/>
          <p:cNvSpPr>
            <a:spLocks noGrp="1"/>
          </p:cNvSpPr>
          <p:nvPr>
            <p:ph idx="1"/>
          </p:nvPr>
        </p:nvSpPr>
        <p:spPr>
          <a:xfrm>
            <a:off x="502920" y="1454799"/>
            <a:ext cx="9052560" cy="1772073"/>
          </a:xfrm>
        </p:spPr>
        <p:txBody>
          <a:bodyPr>
            <a:normAutofit fontScale="77500" lnSpcReduction="20000"/>
          </a:bodyPr>
          <a:lstStyle/>
          <a:p>
            <a:r>
              <a:rPr lang="en-US" dirty="0"/>
              <a:t>Used to describe how data is read/written</a:t>
            </a:r>
          </a:p>
          <a:p>
            <a:r>
              <a:rPr lang="en-US" dirty="0"/>
              <a:t>Used for both parameter and ANe state storage</a:t>
            </a:r>
          </a:p>
          <a:p>
            <a:pPr lvl="1"/>
            <a:r>
              <a:rPr lang="en-US" dirty="0"/>
              <a:t>instruction contains pointer to storage descriptor</a:t>
            </a:r>
          </a:p>
          <a:p>
            <a:pPr lvl="1"/>
            <a:r>
              <a:rPr lang="en-US" dirty="0"/>
              <a:t>each SSC has a set of storage descriptors </a:t>
            </a:r>
          </a:p>
          <a:p>
            <a:pPr lvl="1"/>
            <a:r>
              <a:rPr lang="en-US" dirty="0"/>
              <a:t>instruction/NoC carry pointer, not address, length etc.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storageDes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364" y="3226872"/>
            <a:ext cx="4931156" cy="3555799"/>
          </a:xfrm>
          <a:prstGeom prst="rect">
            <a:avLst/>
          </a:prstGeom>
        </p:spPr>
      </p:pic>
    </p:spTree>
    <p:extLst>
      <p:ext uri="{BB962C8B-B14F-4D97-AF65-F5344CB8AC3E}">
        <p14:creationId xmlns:p14="http://schemas.microsoft.com/office/powerpoint/2010/main" val="4030517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6309"/>
            <a:ext cx="9052560" cy="953886"/>
          </a:xfrm>
        </p:spPr>
        <p:txBody>
          <a:bodyPr/>
          <a:lstStyle/>
          <a:p>
            <a:r>
              <a:rPr lang="en-US" dirty="0"/>
              <a:t>NoC</a:t>
            </a:r>
          </a:p>
        </p:txBody>
      </p:sp>
      <p:sp>
        <p:nvSpPr>
          <p:cNvPr id="3" name="Content Placeholder 2"/>
          <p:cNvSpPr>
            <a:spLocks noGrp="1"/>
          </p:cNvSpPr>
          <p:nvPr>
            <p:ph idx="1"/>
          </p:nvPr>
        </p:nvSpPr>
        <p:spPr>
          <a:xfrm>
            <a:off x="584200" y="1365510"/>
            <a:ext cx="6104723" cy="3517371"/>
          </a:xfrm>
        </p:spPr>
        <p:txBody>
          <a:bodyPr/>
          <a:lstStyle/>
          <a:p>
            <a:r>
              <a:rPr lang="en-US" dirty="0"/>
              <a:t>Four ports</a:t>
            </a:r>
          </a:p>
          <a:p>
            <a:pPr lvl="1"/>
            <a:r>
              <a:rPr lang="en-US" dirty="0"/>
              <a:t>connections to adjacent SSC</a:t>
            </a:r>
          </a:p>
          <a:p>
            <a:pPr lvl="1"/>
            <a:r>
              <a:rPr lang="en-US" dirty="0"/>
              <a:t>fixed routing table</a:t>
            </a:r>
          </a:p>
          <a:p>
            <a:pPr lvl="1"/>
            <a:r>
              <a:rPr lang="en-US" dirty="0"/>
              <a:t>can be reconfigured based on performance</a:t>
            </a:r>
          </a:p>
          <a:p>
            <a:pPr lvl="1"/>
            <a:r>
              <a:rPr lang="en-US" dirty="0"/>
              <a:t>good area for additional research</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descr="Screen Shot 2018-02-21 at 11.1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85" y="4303607"/>
            <a:ext cx="7894320" cy="2540960"/>
          </a:xfrm>
          <a:prstGeom prst="rect">
            <a:avLst/>
          </a:prstGeom>
        </p:spPr>
      </p:pic>
      <p:pic>
        <p:nvPicPr>
          <p:cNvPr id="6" name="Picture 5" descr="Me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719" y="1547167"/>
            <a:ext cx="2432336" cy="2432336"/>
          </a:xfrm>
          <a:prstGeom prst="rect">
            <a:avLst/>
          </a:prstGeom>
        </p:spPr>
      </p:pic>
    </p:spTree>
    <p:extLst>
      <p:ext uri="{BB962C8B-B14F-4D97-AF65-F5344CB8AC3E}">
        <p14:creationId xmlns:p14="http://schemas.microsoft.com/office/powerpoint/2010/main" val="10417764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
        <p:nvSpPr>
          <p:cNvPr id="6" name="Rectangle 5">
            <a:extLst>
              <a:ext uri="{FF2B5EF4-FFF2-40B4-BE49-F238E27FC236}">
                <a16:creationId xmlns:a16="http://schemas.microsoft.com/office/drawing/2014/main" xmlns="" id="{80B9E4EA-A6B7-0C48-9BEA-36EE846A4186}"/>
              </a:ext>
            </a:extLst>
          </p:cNvPr>
          <p:cNvSpPr/>
          <p:nvPr/>
        </p:nvSpPr>
        <p:spPr>
          <a:xfrm>
            <a:off x="4481689" y="5218230"/>
            <a:ext cx="1952978" cy="1133712"/>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Decode</a:t>
            </a:r>
          </a:p>
        </p:txBody>
      </p:sp>
      <p:sp>
        <p:nvSpPr>
          <p:cNvPr id="7" name="Rectangle 6">
            <a:extLst>
              <a:ext uri="{FF2B5EF4-FFF2-40B4-BE49-F238E27FC236}">
                <a16:creationId xmlns:a16="http://schemas.microsoft.com/office/drawing/2014/main" xmlns="" id="{9D7BD073-D5D1-5943-A0A2-B7D7C52F7318}"/>
              </a:ext>
            </a:extLst>
          </p:cNvPr>
          <p:cNvSpPr/>
          <p:nvPr/>
        </p:nvSpPr>
        <p:spPr>
          <a:xfrm>
            <a:off x="3540477" y="6351941"/>
            <a:ext cx="2013656" cy="7036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read</a:t>
            </a:r>
          </a:p>
        </p:txBody>
      </p:sp>
      <p:sp>
        <p:nvSpPr>
          <p:cNvPr id="8" name="Rectangle 7">
            <a:extLst>
              <a:ext uri="{FF2B5EF4-FFF2-40B4-BE49-F238E27FC236}">
                <a16:creationId xmlns:a16="http://schemas.microsoft.com/office/drawing/2014/main" xmlns="" id="{CD55D6F6-DDB4-0246-9573-57F3830E2B8A}"/>
              </a:ext>
            </a:extLst>
          </p:cNvPr>
          <p:cNvSpPr/>
          <p:nvPr/>
        </p:nvSpPr>
        <p:spPr>
          <a:xfrm>
            <a:off x="2972858" y="4785460"/>
            <a:ext cx="1647472" cy="58841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Memory Write</a:t>
            </a:r>
          </a:p>
        </p:txBody>
      </p:sp>
      <p:sp>
        <p:nvSpPr>
          <p:cNvPr id="9" name="Rectangle 8">
            <a:extLst>
              <a:ext uri="{FF2B5EF4-FFF2-40B4-BE49-F238E27FC236}">
                <a16:creationId xmlns:a16="http://schemas.microsoft.com/office/drawing/2014/main" xmlns="" id="{3AF97E30-1CBA-9046-8A40-8F5FC763FC6D}"/>
              </a:ext>
            </a:extLst>
          </p:cNvPr>
          <p:cNvSpPr/>
          <p:nvPr/>
        </p:nvSpPr>
        <p:spPr>
          <a:xfrm>
            <a:off x="5402085" y="4225561"/>
            <a:ext cx="1179125" cy="715394"/>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 Data</a:t>
            </a:r>
          </a:p>
          <a:p>
            <a:pPr algn="ctr"/>
            <a:r>
              <a:rPr lang="en-US" dirty="0">
                <a:solidFill>
                  <a:schemeClr val="tx1"/>
                </a:solidFill>
              </a:rPr>
              <a:t>processor</a:t>
            </a:r>
          </a:p>
        </p:txBody>
      </p:sp>
      <p:sp>
        <p:nvSpPr>
          <p:cNvPr id="10" name="Rectangle 9">
            <a:extLst>
              <a:ext uri="{FF2B5EF4-FFF2-40B4-BE49-F238E27FC236}">
                <a16:creationId xmlns:a16="http://schemas.microsoft.com/office/drawing/2014/main" xmlns="" id="{A14DEAFD-D5C2-BE49-B879-8C81E94FDDA0}"/>
              </a:ext>
            </a:extLst>
          </p:cNvPr>
          <p:cNvSpPr/>
          <p:nvPr/>
        </p:nvSpPr>
        <p:spPr>
          <a:xfrm>
            <a:off x="4291929" y="4285949"/>
            <a:ext cx="1235569" cy="93228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Main</a:t>
            </a:r>
          </a:p>
          <a:p>
            <a:pPr algn="ctr"/>
            <a:r>
              <a:rPr lang="en-US" dirty="0">
                <a:solidFill>
                  <a:schemeClr val="tx1"/>
                </a:solidFill>
              </a:rPr>
              <a:t>Controller</a:t>
            </a:r>
          </a:p>
        </p:txBody>
      </p:sp>
      <p:sp>
        <p:nvSpPr>
          <p:cNvPr id="11" name="Rectangle 10">
            <a:extLst>
              <a:ext uri="{FF2B5EF4-FFF2-40B4-BE49-F238E27FC236}">
                <a16:creationId xmlns:a16="http://schemas.microsoft.com/office/drawing/2014/main" xmlns="" id="{FF29BACD-E54E-5A4D-82B2-3E2B60746D88}"/>
              </a:ext>
            </a:extLst>
          </p:cNvPr>
          <p:cNvSpPr/>
          <p:nvPr/>
        </p:nvSpPr>
        <p:spPr>
          <a:xfrm>
            <a:off x="4291928" y="3636727"/>
            <a:ext cx="1235569" cy="491491"/>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NoC</a:t>
            </a:r>
            <a:endParaRPr lang="en-US" dirty="0">
              <a:solidFill>
                <a:schemeClr val="tx1"/>
              </a:solidFill>
            </a:endParaRPr>
          </a:p>
        </p:txBody>
      </p:sp>
      <p:sp>
        <p:nvSpPr>
          <p:cNvPr id="12" name="Rectangle 11">
            <a:extLst>
              <a:ext uri="{FF2B5EF4-FFF2-40B4-BE49-F238E27FC236}">
                <a16:creationId xmlns:a16="http://schemas.microsoft.com/office/drawing/2014/main" xmlns="" id="{9D59781F-4852-7F4B-99E6-C9733A5B124A}"/>
              </a:ext>
            </a:extLst>
          </p:cNvPr>
          <p:cNvSpPr/>
          <p:nvPr/>
        </p:nvSpPr>
        <p:spPr>
          <a:xfrm>
            <a:off x="6754988" y="5207189"/>
            <a:ext cx="849490" cy="661806"/>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OOB</a:t>
            </a:r>
          </a:p>
        </p:txBody>
      </p:sp>
      <p:sp>
        <p:nvSpPr>
          <p:cNvPr id="13" name="Rectangle 12">
            <a:extLst>
              <a:ext uri="{FF2B5EF4-FFF2-40B4-BE49-F238E27FC236}">
                <a16:creationId xmlns:a16="http://schemas.microsoft.com/office/drawing/2014/main" xmlns="" id="{DCB048DA-EEDA-294C-B5EE-33589F6A626E}"/>
              </a:ext>
            </a:extLst>
          </p:cNvPr>
          <p:cNvSpPr/>
          <p:nvPr/>
        </p:nvSpPr>
        <p:spPr>
          <a:xfrm>
            <a:off x="6754988" y="6351941"/>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a:solidFill>
                  <a:schemeClr val="tx1"/>
                </a:solidFill>
              </a:rPr>
              <a:t>PE</a:t>
            </a:r>
          </a:p>
        </p:txBody>
      </p:sp>
      <p:sp>
        <p:nvSpPr>
          <p:cNvPr id="14" name="Rectangle 13">
            <a:extLst>
              <a:ext uri="{FF2B5EF4-FFF2-40B4-BE49-F238E27FC236}">
                <a16:creationId xmlns:a16="http://schemas.microsoft.com/office/drawing/2014/main" xmlns="" id="{2EE35968-6FBD-A745-8E34-2C60B10E622C}"/>
              </a:ext>
            </a:extLst>
          </p:cNvPr>
          <p:cNvSpPr/>
          <p:nvPr/>
        </p:nvSpPr>
        <p:spPr>
          <a:xfrm>
            <a:off x="6709125" y="4102605"/>
            <a:ext cx="849490" cy="83835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a:solidFill>
                  <a:schemeClr val="tx1"/>
                </a:solidFill>
              </a:rPr>
              <a:t>PE</a:t>
            </a:r>
          </a:p>
        </p:txBody>
      </p:sp>
    </p:spTree>
    <p:extLst>
      <p:ext uri="{BB962C8B-B14F-4D97-AF65-F5344CB8AC3E}">
        <p14:creationId xmlns:p14="http://schemas.microsoft.com/office/powerpoint/2010/main" val="1929939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25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2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2"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25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25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25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3"/>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1" animBg="1"/>
      <p:bldP spid="14" grpId="2"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580" y="3365678"/>
            <a:ext cx="5461000" cy="3913137"/>
          </a:xfrm>
          <a:prstGeom prst="rect">
            <a:avLst/>
          </a:prstGeom>
        </p:spPr>
      </p:pic>
    </p:spTree>
    <p:extLst>
      <p:ext uri="{BB962C8B-B14F-4D97-AF65-F5344CB8AC3E}">
        <p14:creationId xmlns:p14="http://schemas.microsoft.com/office/powerpoint/2010/main" val="33617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951798" y="4209660"/>
            <a:ext cx="4531648" cy="2212857"/>
          </a:xfrm>
          <a:prstGeom prst="rect">
            <a:avLst/>
          </a:prstGeom>
        </p:spPr>
      </p:pic>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39</a:t>
            </a:fld>
            <a:endParaRPr lang="en-US"/>
          </a:p>
        </p:txBody>
      </p:sp>
      <p:grpSp>
        <p:nvGrpSpPr>
          <p:cNvPr id="6" name="Group 5"/>
          <p:cNvGrpSpPr/>
          <p:nvPr/>
        </p:nvGrpSpPr>
        <p:grpSpPr>
          <a:xfrm>
            <a:off x="1951798" y="3734661"/>
            <a:ext cx="4977722" cy="3491319"/>
            <a:chOff x="1694202" y="3708664"/>
            <a:chExt cx="4977722" cy="3491319"/>
          </a:xfrm>
        </p:grpSpPr>
        <p:pic>
          <p:nvPicPr>
            <p:cNvPr id="12" name="Picture 11">
              <a:extLst>
                <a:ext uri="{FF2B5EF4-FFF2-40B4-BE49-F238E27FC236}">
                  <a16:creationId xmlns:a16="http://schemas.microsoft.com/office/drawing/2014/main" xmlns="" id="{54C33F15-E80D-E74B-9203-C49A02438046}"/>
                </a:ext>
              </a:extLst>
            </p:cNvPr>
            <p:cNvPicPr>
              <a:picLocks noChangeAspect="1"/>
            </p:cNvPicPr>
            <p:nvPr/>
          </p:nvPicPr>
          <p:blipFill>
            <a:blip r:embed="rId4"/>
            <a:stretch>
              <a:fillRect/>
            </a:stretch>
          </p:blipFill>
          <p:spPr>
            <a:xfrm>
              <a:off x="1694202" y="3708664"/>
              <a:ext cx="4977722" cy="3491319"/>
            </a:xfrm>
            <a:prstGeom prst="rect">
              <a:avLst/>
            </a:prstGeom>
          </p:spPr>
        </p:pic>
        <p:sp>
          <p:nvSpPr>
            <p:cNvPr id="4" name="Rectangle 3"/>
            <p:cNvSpPr/>
            <p:nvPr/>
          </p:nvSpPr>
          <p:spPr>
            <a:xfrm>
              <a:off x="6012461" y="5205958"/>
              <a:ext cx="435035" cy="276999"/>
            </a:xfrm>
            <a:prstGeom prst="rect">
              <a:avLst/>
            </a:prstGeom>
          </p:spPr>
          <p:txBody>
            <a:bodyPr wrap="none">
              <a:spAutoFit/>
            </a:bodyPr>
            <a:lstStyle/>
            <a:p>
              <a:r>
                <a:rPr lang="en-US" baseline="56000" dirty="0"/>
                <a:t>[</a:t>
              </a:r>
              <a:r>
                <a:rPr lang="en-US" baseline="56000" dirty="0" smtClean="0"/>
                <a:t>13] </a:t>
              </a:r>
              <a:endParaRPr lang="en-US" dirty="0"/>
            </a:p>
          </p:txBody>
        </p:sp>
      </p:grpSp>
      <p:grpSp>
        <p:nvGrpSpPr>
          <p:cNvPr id="8" name="Group 7"/>
          <p:cNvGrpSpPr/>
          <p:nvPr/>
        </p:nvGrpSpPr>
        <p:grpSpPr>
          <a:xfrm>
            <a:off x="6589151" y="1871057"/>
            <a:ext cx="2966329" cy="2080550"/>
            <a:chOff x="6447496" y="1904919"/>
            <a:chExt cx="2966329" cy="2080550"/>
          </a:xfrm>
        </p:grpSpPr>
        <p:pic>
          <p:nvPicPr>
            <p:cNvPr id="9" name="Picture 8">
              <a:extLst>
                <a:ext uri="{FF2B5EF4-FFF2-40B4-BE49-F238E27FC236}">
                  <a16:creationId xmlns:a16="http://schemas.microsoft.com/office/drawing/2014/main" xmlns="" id="{B122A7E7-2697-B649-B9D3-1CE24CB3E97F}"/>
                </a:ext>
              </a:extLst>
            </p:cNvPr>
            <p:cNvPicPr>
              <a:picLocks noChangeAspect="1"/>
            </p:cNvPicPr>
            <p:nvPr/>
          </p:nvPicPr>
          <p:blipFill>
            <a:blip r:embed="rId4"/>
            <a:stretch>
              <a:fillRect/>
            </a:stretch>
          </p:blipFill>
          <p:spPr>
            <a:xfrm>
              <a:off x="6447496" y="1904919"/>
              <a:ext cx="2966329" cy="2080550"/>
            </a:xfrm>
            <a:prstGeom prst="rect">
              <a:avLst/>
            </a:prstGeom>
          </p:spPr>
        </p:pic>
        <p:sp>
          <p:nvSpPr>
            <p:cNvPr id="14" name="Rectangle 13"/>
            <p:cNvSpPr/>
            <p:nvPr/>
          </p:nvSpPr>
          <p:spPr>
            <a:xfrm>
              <a:off x="8939501" y="3433471"/>
              <a:ext cx="351579" cy="215444"/>
            </a:xfrm>
            <a:prstGeom prst="rect">
              <a:avLst/>
            </a:prstGeom>
          </p:spPr>
          <p:txBody>
            <a:bodyPr wrap="none">
              <a:spAutoFit/>
            </a:bodyPr>
            <a:lstStyle/>
            <a:p>
              <a:r>
                <a:rPr lang="en-US" sz="1200" baseline="56000" dirty="0"/>
                <a:t>[</a:t>
              </a:r>
              <a:r>
                <a:rPr lang="en-US" sz="1200" baseline="56000" dirty="0" smtClean="0"/>
                <a:t>13] </a:t>
              </a:r>
              <a:endParaRPr lang="en-US" sz="1200" dirty="0"/>
            </a:p>
          </p:txBody>
        </p:sp>
      </p:grpSp>
      <p:sp>
        <p:nvSpPr>
          <p:cNvPr id="15" name="Rounded Rectangular Callout 14">
            <a:extLst>
              <a:ext uri="{FF2B5EF4-FFF2-40B4-BE49-F238E27FC236}">
                <a16:creationId xmlns:a16="http://schemas.microsoft.com/office/drawing/2014/main" xmlns="" id="{7CAC06CF-1454-C045-A93D-98269A489DD4}"/>
              </a:ext>
            </a:extLst>
          </p:cNvPr>
          <p:cNvSpPr/>
          <p:nvPr/>
        </p:nvSpPr>
        <p:spPr>
          <a:xfrm>
            <a:off x="1718734" y="3951607"/>
            <a:ext cx="4986358" cy="2640408"/>
          </a:xfrm>
          <a:prstGeom prst="wedgeRoundRectCallout">
            <a:avLst>
              <a:gd name="adj1" fmla="val 83247"/>
              <a:gd name="adj2" fmla="val -64945"/>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Rounded Rectangular Callout 12">
            <a:extLst>
              <a:ext uri="{FF2B5EF4-FFF2-40B4-BE49-F238E27FC236}">
                <a16:creationId xmlns:a16="http://schemas.microsoft.com/office/drawing/2014/main" xmlns="" id="{7CAC06CF-1454-C045-A93D-98269A489DD4}"/>
              </a:ext>
            </a:extLst>
          </p:cNvPr>
          <p:cNvSpPr/>
          <p:nvPr/>
        </p:nvSpPr>
        <p:spPr>
          <a:xfrm>
            <a:off x="6836633" y="4517182"/>
            <a:ext cx="1499796" cy="553509"/>
          </a:xfrm>
          <a:prstGeom prst="wedgeRoundRectCallout">
            <a:avLst>
              <a:gd name="adj1" fmla="val -170503"/>
              <a:gd name="adj2" fmla="val 265471"/>
              <a:gd name="adj3" fmla="val 16667"/>
            </a:avLst>
          </a:prstGeom>
          <a:solidFill>
            <a:schemeClr val="bg1">
              <a:lumMod val="85000"/>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Customize</a:t>
            </a:r>
          </a:p>
          <a:p>
            <a:pPr algn="ctr"/>
            <a:r>
              <a:rPr lang="en-US" dirty="0">
                <a:solidFill>
                  <a:schemeClr val="tx1"/>
                </a:solidFill>
              </a:rPr>
              <a:t>Access</a:t>
            </a:r>
          </a:p>
        </p:txBody>
      </p:sp>
    </p:spTree>
    <p:extLst>
      <p:ext uri="{BB962C8B-B14F-4D97-AF65-F5344CB8AC3E}">
        <p14:creationId xmlns:p14="http://schemas.microsoft.com/office/powerpoint/2010/main" val="1841304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12615"/>
            <a:ext cx="9052560" cy="850426"/>
          </a:xfrm>
        </p:spPr>
        <p:txBody>
          <a:bodyPr/>
          <a:lstStyle/>
          <a:p>
            <a:r>
              <a:rPr lang="en-US" dirty="0"/>
              <a:t>Introduction</a:t>
            </a:r>
          </a:p>
        </p:txBody>
      </p:sp>
      <p:sp>
        <p:nvSpPr>
          <p:cNvPr id="3" name="Content Placeholder 2"/>
          <p:cNvSpPr>
            <a:spLocks noGrp="1"/>
          </p:cNvSpPr>
          <p:nvPr>
            <p:ph idx="1"/>
          </p:nvPr>
        </p:nvSpPr>
        <p:spPr>
          <a:xfrm>
            <a:off x="502919" y="1607549"/>
            <a:ext cx="9052561" cy="2675510"/>
          </a:xfrm>
        </p:spPr>
        <p:txBody>
          <a:bodyPr>
            <a:normAutofit fontScale="92500" lnSpcReduction="10000"/>
          </a:bodyPr>
          <a:lstStyle/>
          <a:p>
            <a:pPr fontAlgn="auto">
              <a:spcAft>
                <a:spcPts val="669"/>
              </a:spcAft>
              <a:defRPr/>
            </a:pPr>
            <a:r>
              <a:rPr lang="en-US" dirty="0">
                <a:solidFill>
                  <a:srgbClr val="000000"/>
                </a:solidFill>
                <a:cs typeface="Monaco"/>
              </a:rPr>
              <a:t>Most useful ANNs are big</a:t>
            </a:r>
          </a:p>
          <a:p>
            <a:pPr lvl="1" fontAlgn="auto">
              <a:spcAft>
                <a:spcPts val="669"/>
              </a:spcAft>
              <a:defRPr/>
            </a:pPr>
            <a:r>
              <a:rPr lang="en-US" dirty="0">
                <a:solidFill>
                  <a:srgbClr val="000000"/>
                </a:solidFill>
                <a:cs typeface="Monaco"/>
              </a:rPr>
              <a:t>100’s of thousands of artificial neurons</a:t>
            </a:r>
          </a:p>
          <a:p>
            <a:pPr lvl="1" fontAlgn="auto">
              <a:spcAft>
                <a:spcPts val="669"/>
              </a:spcAft>
              <a:defRPr/>
            </a:pPr>
            <a:r>
              <a:rPr lang="en-US" dirty="0">
                <a:solidFill>
                  <a:srgbClr val="000000"/>
                </a:solidFill>
                <a:cs typeface="Monaco"/>
              </a:rPr>
              <a:t>real-time processing requires large amounts of memory bandwidth and storage</a:t>
            </a:r>
          </a:p>
          <a:p>
            <a:pPr lvl="1" fontAlgn="auto">
              <a:spcAft>
                <a:spcPts val="669"/>
              </a:spcAft>
              <a:defRPr/>
            </a:pPr>
            <a:r>
              <a:rPr lang="en-US" dirty="0">
                <a:solidFill>
                  <a:srgbClr val="000000"/>
                </a:solidFill>
                <a:cs typeface="Monaco"/>
              </a:rPr>
              <a:t>DRAM is required</a:t>
            </a:r>
          </a:p>
          <a:p>
            <a:pPr lvl="1" fontAlgn="auto">
              <a:spcAft>
                <a:spcPts val="669"/>
              </a:spcAft>
              <a:defRPr/>
            </a:pPr>
            <a:r>
              <a:rPr lang="en-US" dirty="0">
                <a:solidFill>
                  <a:srgbClr val="000000"/>
                </a:solidFill>
                <a:cs typeface="Monaco"/>
              </a:rPr>
              <a:t>Most implementations employ SRAM for local memory</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4" name="Picture 3" descr="fullDN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2" y="4435917"/>
            <a:ext cx="9027564" cy="2615090"/>
          </a:xfrm>
          <a:prstGeom prst="rect">
            <a:avLst/>
          </a:prstGeom>
        </p:spPr>
      </p:pic>
      <p:sp>
        <p:nvSpPr>
          <p:cNvPr id="6" name="Content Placeholder 2"/>
          <p:cNvSpPr txBox="1">
            <a:spLocks/>
          </p:cNvSpPr>
          <p:nvPr/>
        </p:nvSpPr>
        <p:spPr bwMode="auto">
          <a:xfrm>
            <a:off x="8544671" y="7063449"/>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spTree>
    <p:extLst>
      <p:ext uri="{BB962C8B-B14F-4D97-AF65-F5344CB8AC3E}">
        <p14:creationId xmlns:p14="http://schemas.microsoft.com/office/powerpoint/2010/main" val="2080848591"/>
      </p:ext>
    </p:extLst>
  </p:cSld>
  <p:clrMapOvr>
    <a:masterClrMapping/>
  </p:clrMapOvr>
  <mc:AlternateContent xmlns:mc="http://schemas.openxmlformats.org/markup-compatibility/2006" xmlns:p14="http://schemas.microsoft.com/office/powerpoint/2010/main">
    <mc:Choice Requires="p14">
      <p:transition spd="slow" p14:dur="2000" advTm="47573"/>
    </mc:Choice>
    <mc:Fallback xmlns="">
      <p:transition xmlns:p14="http://schemas.microsoft.com/office/powerpoint/2010/main" spd="slow" advTm="47573"/>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33418C8-6F75-9343-BE4B-F1E27333DC51}"/>
              </a:ext>
            </a:extLst>
          </p:cNvPr>
          <p:cNvPicPr>
            <a:picLocks noChangeAspect="1"/>
          </p:cNvPicPr>
          <p:nvPr/>
        </p:nvPicPr>
        <p:blipFill>
          <a:blip r:embed="rId3"/>
          <a:stretch>
            <a:fillRect/>
          </a:stretch>
        </p:blipFill>
        <p:spPr>
          <a:xfrm>
            <a:off x="1827898" y="4294929"/>
            <a:ext cx="4818708" cy="2353032"/>
          </a:xfrm>
          <a:prstGeom prst="rect">
            <a:avLst/>
          </a:prstGeom>
        </p:spPr>
      </p:pic>
      <p:pic>
        <p:nvPicPr>
          <p:cNvPr id="9" name="Picture 8">
            <a:extLst>
              <a:ext uri="{FF2B5EF4-FFF2-40B4-BE49-F238E27FC236}">
                <a16:creationId xmlns:a16="http://schemas.microsoft.com/office/drawing/2014/main" xmlns="" id="{45AB3232-06DB-CE4B-9AD6-295AD8D04D52}"/>
              </a:ext>
            </a:extLst>
          </p:cNvPr>
          <p:cNvPicPr>
            <a:picLocks noChangeAspect="1"/>
          </p:cNvPicPr>
          <p:nvPr/>
        </p:nvPicPr>
        <p:blipFill>
          <a:blip r:embed="rId4"/>
          <a:stretch>
            <a:fillRect/>
          </a:stretch>
        </p:blipFill>
        <p:spPr>
          <a:xfrm>
            <a:off x="6397296" y="2015070"/>
            <a:ext cx="2966329" cy="2080550"/>
          </a:xfrm>
          <a:prstGeom prst="rect">
            <a:avLst/>
          </a:prstGeom>
        </p:spPr>
      </p:pic>
      <p:sp>
        <p:nvSpPr>
          <p:cNvPr id="10" name="Rounded Rectangular Callout 9">
            <a:extLst>
              <a:ext uri="{FF2B5EF4-FFF2-40B4-BE49-F238E27FC236}">
                <a16:creationId xmlns:a16="http://schemas.microsoft.com/office/drawing/2014/main" xmlns="" id="{0959B629-2CA9-0D44-A4AF-DEE3B957A091}"/>
              </a:ext>
            </a:extLst>
          </p:cNvPr>
          <p:cNvSpPr/>
          <p:nvPr/>
        </p:nvSpPr>
        <p:spPr>
          <a:xfrm>
            <a:off x="1555738" y="4165906"/>
            <a:ext cx="5300727" cy="2678154"/>
          </a:xfrm>
          <a:prstGeom prst="wedgeRoundRectCallout">
            <a:avLst>
              <a:gd name="adj1" fmla="val 73044"/>
              <a:gd name="adj2" fmla="val -61641"/>
              <a:gd name="adj3" fmla="val 16667"/>
            </a:avLst>
          </a:prstGeom>
          <a:solidFill>
            <a:schemeClr val="bg1">
              <a:lumMod val="85000"/>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455733"/>
            <a:ext cx="9052560" cy="1210839"/>
          </a:xfrm>
        </p:spPr>
        <p:txBody>
          <a:bodyPr/>
          <a:lstStyle/>
          <a:p>
            <a:r>
              <a:rPr lang="en-US" dirty="0"/>
              <a:t>DRAM Customizations</a:t>
            </a:r>
          </a:p>
        </p:txBody>
      </p:sp>
      <p:sp>
        <p:nvSpPr>
          <p:cNvPr id="3" name="Content Placeholder 2"/>
          <p:cNvSpPr>
            <a:spLocks noGrp="1"/>
          </p:cNvSpPr>
          <p:nvPr>
            <p:ph idx="1"/>
          </p:nvPr>
        </p:nvSpPr>
        <p:spPr>
          <a:xfrm>
            <a:off x="502920" y="1765649"/>
            <a:ext cx="6143686" cy="2185958"/>
          </a:xfrm>
        </p:spPr>
        <p:txBody>
          <a:bodyPr>
            <a:normAutofit fontScale="70000" lnSpcReduction="20000"/>
          </a:bodyPr>
          <a:lstStyle/>
          <a:p>
            <a:r>
              <a:rPr lang="en-US" dirty="0"/>
              <a:t>Expose more of the page</a:t>
            </a:r>
          </a:p>
          <a:p>
            <a:pPr lvl="1"/>
            <a:r>
              <a:rPr lang="en-US" dirty="0"/>
              <a:t>Each burst-of-2 read transfers entire page</a:t>
            </a:r>
          </a:p>
          <a:p>
            <a:pPr lvl="1"/>
            <a:r>
              <a:rPr lang="en-US" dirty="0"/>
              <a:t>Need to accommodate idle time during Page Close</a:t>
            </a:r>
          </a:p>
          <a:p>
            <a:pPr lvl="1"/>
            <a:r>
              <a:rPr lang="en-US" dirty="0"/>
              <a:t>Employ TSVs for wide bus</a:t>
            </a:r>
          </a:p>
          <a:p>
            <a:r>
              <a:rPr lang="en-US" dirty="0"/>
              <a:t>Provide write masks</a:t>
            </a:r>
          </a:p>
          <a:p>
            <a:pPr lvl="1"/>
            <a:r>
              <a:rPr lang="en-US" dirty="0"/>
              <a:t>To avoid Read-Modify-Write</a:t>
            </a:r>
          </a:p>
        </p:txBody>
      </p:sp>
      <p:sp>
        <p:nvSpPr>
          <p:cNvPr id="5" name="Slide Number Placeholder 4"/>
          <p:cNvSpPr>
            <a:spLocks noGrp="1"/>
          </p:cNvSpPr>
          <p:nvPr>
            <p:ph type="sldNum" sz="quarter" idx="12"/>
          </p:nvPr>
        </p:nvSpPr>
        <p:spPr>
          <a:xfrm>
            <a:off x="7208520" y="7203865"/>
            <a:ext cx="2346960" cy="413808"/>
          </a:xfrm>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261188380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xmlns:p14="http://schemas.microsoft.com/office/powerpoint/2010/main" spd="slow" advTm="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33" y="2775968"/>
            <a:ext cx="6268641" cy="4343964"/>
          </a:xfrm>
          <a:prstGeom prst="rect">
            <a:avLst/>
          </a:prstGeom>
        </p:spPr>
      </p:pic>
      <p:sp>
        <p:nvSpPr>
          <p:cNvPr id="6" name="Rectangle 5">
            <a:extLst>
              <a:ext uri="{FF2B5EF4-FFF2-40B4-BE49-F238E27FC236}">
                <a16:creationId xmlns:a16="http://schemas.microsoft.com/office/drawing/2014/main" xmlns="" id="{3CA77F97-6144-CD4B-B18D-A2E0F1C76242}"/>
              </a:ext>
            </a:extLst>
          </p:cNvPr>
          <p:cNvSpPr/>
          <p:nvPr/>
        </p:nvSpPr>
        <p:spPr>
          <a:xfrm>
            <a:off x="3211728" y="5607603"/>
            <a:ext cx="1912902"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Streaming</a:t>
            </a:r>
          </a:p>
          <a:p>
            <a:pPr algn="ctr"/>
            <a:r>
              <a:rPr lang="en-US" dirty="0">
                <a:solidFill>
                  <a:schemeClr val="tx1"/>
                </a:solidFill>
              </a:rPr>
              <a:t>Operations</a:t>
            </a:r>
          </a:p>
        </p:txBody>
      </p:sp>
      <p:sp>
        <p:nvSpPr>
          <p:cNvPr id="7" name="Rectangle 6">
            <a:extLst>
              <a:ext uri="{FF2B5EF4-FFF2-40B4-BE49-F238E27FC236}">
                <a16:creationId xmlns:a16="http://schemas.microsoft.com/office/drawing/2014/main" xmlns="" id="{7418FBAA-A86B-FB4E-B052-1CFBF75D314F}"/>
              </a:ext>
            </a:extLst>
          </p:cNvPr>
          <p:cNvSpPr/>
          <p:nvPr/>
        </p:nvSpPr>
        <p:spPr>
          <a:xfrm>
            <a:off x="5171855" y="3659856"/>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a:p>
            <a:pPr algn="ctr"/>
            <a:r>
              <a:rPr lang="en-US" dirty="0">
                <a:solidFill>
                  <a:schemeClr val="tx1"/>
                </a:solidFill>
              </a:rPr>
              <a:t>Special</a:t>
            </a:r>
          </a:p>
          <a:p>
            <a:pPr algn="ctr"/>
            <a:r>
              <a:rPr lang="en-US" dirty="0">
                <a:solidFill>
                  <a:schemeClr val="tx1"/>
                </a:solidFill>
              </a:rPr>
              <a:t>Functions</a:t>
            </a:r>
          </a:p>
        </p:txBody>
      </p:sp>
      <p:sp>
        <p:nvSpPr>
          <p:cNvPr id="9" name="Rectangle 8">
            <a:extLst>
              <a:ext uri="{FF2B5EF4-FFF2-40B4-BE49-F238E27FC236}">
                <a16:creationId xmlns:a16="http://schemas.microsoft.com/office/drawing/2014/main" xmlns="" id="{1B5C58FC-FA8B-1A4C-A6E1-1D2A7265AC01}"/>
              </a:ext>
            </a:extLst>
          </p:cNvPr>
          <p:cNvSpPr/>
          <p:nvPr/>
        </p:nvSpPr>
        <p:spPr>
          <a:xfrm>
            <a:off x="2924970" y="3872803"/>
            <a:ext cx="1120913" cy="125080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a:t>
            </a:r>
          </a:p>
          <a:p>
            <a:pPr algn="ctr"/>
            <a:r>
              <a:rPr lang="en-US" dirty="0">
                <a:solidFill>
                  <a:schemeClr val="tx1"/>
                </a:solidFill>
              </a:rPr>
              <a:t>Controller</a:t>
            </a:r>
          </a:p>
        </p:txBody>
      </p:sp>
      <p:sp>
        <p:nvSpPr>
          <p:cNvPr id="10" name="Rectangle 9">
            <a:extLst>
              <a:ext uri="{FF2B5EF4-FFF2-40B4-BE49-F238E27FC236}">
                <a16:creationId xmlns:a16="http://schemas.microsoft.com/office/drawing/2014/main" xmlns="" id="{F49734BE-1F1F-864A-8530-834DDBF3590C}"/>
              </a:ext>
            </a:extLst>
          </p:cNvPr>
          <p:cNvSpPr/>
          <p:nvPr/>
        </p:nvSpPr>
        <p:spPr>
          <a:xfrm>
            <a:off x="6486582" y="4005297"/>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SIMD</a:t>
            </a:r>
          </a:p>
        </p:txBody>
      </p:sp>
      <p:sp>
        <p:nvSpPr>
          <p:cNvPr id="11" name="Rectangle 10">
            <a:extLst>
              <a:ext uri="{FF2B5EF4-FFF2-40B4-BE49-F238E27FC236}">
                <a16:creationId xmlns:a16="http://schemas.microsoft.com/office/drawing/2014/main" xmlns="" id="{E340C599-74E5-C24F-A4C3-2E5548F502FC}"/>
              </a:ext>
            </a:extLst>
          </p:cNvPr>
          <p:cNvSpPr/>
          <p:nvPr/>
        </p:nvSpPr>
        <p:spPr>
          <a:xfrm>
            <a:off x="4168179" y="3279422"/>
            <a:ext cx="820086" cy="86359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a:t>
            </a:r>
          </a:p>
          <a:p>
            <a:pPr algn="ctr"/>
            <a:r>
              <a:rPr lang="en-US" dirty="0">
                <a:solidFill>
                  <a:schemeClr val="tx1"/>
                </a:solidFill>
              </a:rPr>
              <a:t>Data</a:t>
            </a:r>
          </a:p>
        </p:txBody>
      </p:sp>
      <p:sp>
        <p:nvSpPr>
          <p:cNvPr id="4" name="Rounded Rectangular Callout 3">
            <a:extLst>
              <a:ext uri="{FF2B5EF4-FFF2-40B4-BE49-F238E27FC236}">
                <a16:creationId xmlns:a16="http://schemas.microsoft.com/office/drawing/2014/main" xmlns="" id="{291A7B8C-B7FD-AC44-8F19-8804A4AEA5A3}"/>
              </a:ext>
            </a:extLst>
          </p:cNvPr>
          <p:cNvSpPr/>
          <p:nvPr/>
        </p:nvSpPr>
        <p:spPr>
          <a:xfrm>
            <a:off x="502920" y="5971822"/>
            <a:ext cx="1106311" cy="754812"/>
          </a:xfrm>
          <a:prstGeom prst="wedgeRoundRectCallout">
            <a:avLst>
              <a:gd name="adj1" fmla="val 219984"/>
              <a:gd name="adj2" fmla="val -22748"/>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MAC or Multiply</a:t>
            </a:r>
          </a:p>
        </p:txBody>
      </p:sp>
      <p:sp>
        <p:nvSpPr>
          <p:cNvPr id="12" name="Rounded Rectangular Callout 11">
            <a:extLst>
              <a:ext uri="{FF2B5EF4-FFF2-40B4-BE49-F238E27FC236}">
                <a16:creationId xmlns:a16="http://schemas.microsoft.com/office/drawing/2014/main" xmlns="" id="{0995E79E-4A95-AD42-BF1B-9E4BA825EA2D}"/>
              </a:ext>
            </a:extLst>
          </p:cNvPr>
          <p:cNvSpPr/>
          <p:nvPr/>
        </p:nvSpPr>
        <p:spPr>
          <a:xfrm>
            <a:off x="8306063" y="2600065"/>
            <a:ext cx="1371713" cy="1405231"/>
          </a:xfrm>
          <a:prstGeom prst="wedgeRoundRectCallout">
            <a:avLst>
              <a:gd name="adj1" fmla="val -219842"/>
              <a:gd name="adj2" fmla="val 52322"/>
              <a:gd name="adj3" fmla="val 16667"/>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ReLu</a:t>
            </a:r>
          </a:p>
          <a:p>
            <a:pPr algn="ctr"/>
            <a:r>
              <a:rPr lang="en-US" dirty="0" smtClean="0">
                <a:solidFill>
                  <a:schemeClr val="tx1"/>
                </a:solidFill>
              </a:rPr>
              <a:t>Add</a:t>
            </a:r>
          </a:p>
          <a:p>
            <a:pPr algn="ctr"/>
            <a:r>
              <a:rPr lang="en-US" dirty="0" smtClean="0">
                <a:solidFill>
                  <a:schemeClr val="tx1"/>
                </a:solidFill>
              </a:rPr>
              <a:t>Divide</a:t>
            </a:r>
            <a:endParaRPr lang="en-US" dirty="0">
              <a:solidFill>
                <a:schemeClr val="tx1"/>
              </a:solidFill>
            </a:endParaRPr>
          </a:p>
          <a:p>
            <a:pPr algn="ctr"/>
            <a:r>
              <a:rPr lang="en-US" dirty="0">
                <a:solidFill>
                  <a:schemeClr val="tx1"/>
                </a:solidFill>
              </a:rPr>
              <a:t>Exponent</a:t>
            </a:r>
          </a:p>
          <a:p>
            <a:pPr algn="ctr"/>
            <a:r>
              <a:rPr lang="en-US" dirty="0">
                <a:solidFill>
                  <a:schemeClr val="tx1"/>
                </a:solidFill>
              </a:rPr>
              <a:t>Compare</a:t>
            </a:r>
          </a:p>
        </p:txBody>
      </p:sp>
      <p:sp>
        <p:nvSpPr>
          <p:cNvPr id="13" name="Rectangle 12">
            <a:extLst>
              <a:ext uri="{FF2B5EF4-FFF2-40B4-BE49-F238E27FC236}">
                <a16:creationId xmlns:a16="http://schemas.microsoft.com/office/drawing/2014/main" xmlns="" id="{901C7151-1C34-7F4E-ADF9-EA9BB5FFF5D7}"/>
              </a:ext>
            </a:extLst>
          </p:cNvPr>
          <p:cNvSpPr/>
          <p:nvPr/>
        </p:nvSpPr>
        <p:spPr>
          <a:xfrm>
            <a:off x="1874633" y="2819651"/>
            <a:ext cx="917636" cy="1120580"/>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to</a:t>
            </a:r>
          </a:p>
          <a:p>
            <a:pPr algn="ctr"/>
            <a:r>
              <a:rPr lang="en-US" dirty="0" err="1">
                <a:solidFill>
                  <a:schemeClr val="tx1"/>
                </a:solidFill>
              </a:rPr>
              <a:t>Mgr</a:t>
            </a:r>
            <a:endParaRPr lang="en-US" dirty="0">
              <a:solidFill>
                <a:schemeClr val="tx1"/>
              </a:solidFill>
            </a:endParaRPr>
          </a:p>
        </p:txBody>
      </p:sp>
      <p:sp>
        <p:nvSpPr>
          <p:cNvPr id="14" name="Rectangle 13">
            <a:extLst>
              <a:ext uri="{FF2B5EF4-FFF2-40B4-BE49-F238E27FC236}">
                <a16:creationId xmlns:a16="http://schemas.microsoft.com/office/drawing/2014/main" xmlns="" id="{726EC77B-D9DE-7B4D-BACA-C689D8CEDA9E}"/>
              </a:ext>
            </a:extLst>
          </p:cNvPr>
          <p:cNvSpPr/>
          <p:nvPr/>
        </p:nvSpPr>
        <p:spPr>
          <a:xfrm>
            <a:off x="1986974" y="4498207"/>
            <a:ext cx="744182" cy="2006819"/>
          </a:xfrm>
          <a:prstGeom prst="rect">
            <a:avLst/>
          </a:prstGeom>
          <a:solidFill>
            <a:schemeClr val="bg2">
              <a:lumMod val="75000"/>
              <a:alpha val="2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a:p>
            <a:pPr algn="ctr"/>
            <a:r>
              <a:rPr lang="en-US" dirty="0">
                <a:solidFill>
                  <a:schemeClr val="tx1"/>
                </a:solidFill>
              </a:rPr>
              <a:t>from</a:t>
            </a:r>
          </a:p>
          <a:p>
            <a:pPr algn="ctr"/>
            <a:r>
              <a:rPr lang="en-US" dirty="0" err="1">
                <a:solidFill>
                  <a:schemeClr val="tx1"/>
                </a:solidFill>
              </a:rPr>
              <a:t>Mgr</a:t>
            </a:r>
            <a:endParaRPr lang="en-US" dirty="0">
              <a:solidFill>
                <a:schemeClr val="tx1"/>
              </a:solidFill>
            </a:endParaRPr>
          </a:p>
        </p:txBody>
      </p:sp>
    </p:spTree>
    <p:extLst>
      <p:ext uri="{BB962C8B-B14F-4D97-AF65-F5344CB8AC3E}">
        <p14:creationId xmlns:p14="http://schemas.microsoft.com/office/powerpoint/2010/main" val="466795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25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25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25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1" grpId="0" animBg="1"/>
      <p:bldP spid="11" grpId="1" animBg="1"/>
      <p:bldP spid="4" grpId="0" animBg="1"/>
      <p:bldP spid="4" grpId="1" animBg="1"/>
      <p:bldP spid="12" grpId="0" animBg="1"/>
      <p:bldP spid="12" grpId="1" animBg="1"/>
      <p:bldP spid="13" grpId="0" animBg="1"/>
      <p:bldP spid="13" grpId="1" animBg="1"/>
      <p:bldP spid="14" grpId="0" animBg="1"/>
      <p:bldP spid="14" grpId="1"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a:bodyPr>
          <a:lstStyle/>
          <a:p>
            <a:r>
              <a:rPr lang="en-US" dirty="0"/>
              <a:t>Streaming operations operate directly on data</a:t>
            </a:r>
          </a:p>
          <a:p>
            <a:r>
              <a:rPr lang="en-US" dirty="0"/>
              <a:t>SIMD Wrapper performs post </a:t>
            </a:r>
            <a:r>
              <a:rPr lang="en-US" dirty="0" err="1"/>
              <a:t>stOp</a:t>
            </a:r>
            <a:r>
              <a:rPr lang="en-US" dirty="0"/>
              <a:t> tasks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79" y="2859901"/>
            <a:ext cx="6268641" cy="4343964"/>
          </a:xfrm>
          <a:prstGeom prst="rect">
            <a:avLst/>
          </a:prstGeom>
        </p:spPr>
      </p:pic>
    </p:spTree>
    <p:extLst>
      <p:ext uri="{BB962C8B-B14F-4D97-AF65-F5344CB8AC3E}">
        <p14:creationId xmlns:p14="http://schemas.microsoft.com/office/powerpoint/2010/main" val="848934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
        <p:nvSpPr>
          <p:cNvPr id="14" name="Rectangle 13">
            <a:extLst>
              <a:ext uri="{FF2B5EF4-FFF2-40B4-BE49-F238E27FC236}">
                <a16:creationId xmlns:a16="http://schemas.microsoft.com/office/drawing/2014/main" xmlns="" id="{83376948-84B0-B54A-9100-17B30B07A7AB}"/>
              </a:ext>
            </a:extLst>
          </p:cNvPr>
          <p:cNvSpPr/>
          <p:nvPr/>
        </p:nvSpPr>
        <p:spPr>
          <a:xfrm>
            <a:off x="979503" y="2425701"/>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Manager</a:t>
            </a:r>
          </a:p>
        </p:txBody>
      </p:sp>
      <p:sp>
        <p:nvSpPr>
          <p:cNvPr id="15" name="Rectangle 14">
            <a:extLst>
              <a:ext uri="{FF2B5EF4-FFF2-40B4-BE49-F238E27FC236}">
                <a16:creationId xmlns:a16="http://schemas.microsoft.com/office/drawing/2014/main" xmlns="" id="{1846A06E-6D79-0E4E-8FC4-AD3D931516A5}"/>
              </a:ext>
            </a:extLst>
          </p:cNvPr>
          <p:cNvSpPr/>
          <p:nvPr/>
        </p:nvSpPr>
        <p:spPr>
          <a:xfrm>
            <a:off x="5668361" y="2617409"/>
            <a:ext cx="3946458" cy="2637912"/>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PE</a:t>
            </a:r>
          </a:p>
        </p:txBody>
      </p:sp>
      <p:sp>
        <p:nvSpPr>
          <p:cNvPr id="16" name="Rectangle 15">
            <a:extLst>
              <a:ext uri="{FF2B5EF4-FFF2-40B4-BE49-F238E27FC236}">
                <a16:creationId xmlns:a16="http://schemas.microsoft.com/office/drawing/2014/main" xmlns="" id="{075DF51A-30BD-DA43-B2B5-5A7A86F3CC0E}"/>
              </a:ext>
            </a:extLst>
          </p:cNvPr>
          <p:cNvSpPr/>
          <p:nvPr/>
        </p:nvSpPr>
        <p:spPr>
          <a:xfrm>
            <a:off x="144825" y="3117974"/>
            <a:ext cx="787310" cy="1852681"/>
          </a:xfrm>
          <a:prstGeom prst="rect">
            <a:avLst/>
          </a:prstGeom>
          <a:solidFill>
            <a:schemeClr val="bg2">
              <a:lumMod val="75000"/>
              <a:alpha val="7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D</a:t>
            </a:r>
          </a:p>
          <a:p>
            <a:pPr algn="ctr"/>
            <a:r>
              <a:rPr lang="en-US" sz="2400" dirty="0">
                <a:solidFill>
                  <a:schemeClr val="tx1"/>
                </a:solidFill>
              </a:rPr>
              <a:t>R</a:t>
            </a:r>
          </a:p>
          <a:p>
            <a:pPr algn="ctr"/>
            <a:r>
              <a:rPr lang="en-US" sz="2400" dirty="0">
                <a:solidFill>
                  <a:schemeClr val="tx1"/>
                </a:solidFill>
              </a:rPr>
              <a:t>A</a:t>
            </a:r>
          </a:p>
          <a:p>
            <a:pPr algn="ctr"/>
            <a:r>
              <a:rPr lang="en-US" sz="2400" dirty="0">
                <a:solidFill>
                  <a:schemeClr val="tx1"/>
                </a:solidFill>
              </a:rPr>
              <a:t>M</a:t>
            </a:r>
          </a:p>
        </p:txBody>
      </p:sp>
    </p:spTree>
    <p:extLst>
      <p:ext uri="{BB962C8B-B14F-4D97-AF65-F5344CB8AC3E}">
        <p14:creationId xmlns:p14="http://schemas.microsoft.com/office/powerpoint/2010/main" val="1951451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25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25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25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25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25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dissolve">
                                      <p:cBhvr>
                                        <p:cTn id="57" dur="25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1"/>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8"/>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7"/>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44</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spTree>
    <p:extLst>
      <p:ext uri="{BB962C8B-B14F-4D97-AF65-F5344CB8AC3E}">
        <p14:creationId xmlns:p14="http://schemas.microsoft.com/office/powerpoint/2010/main" val="152502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844"/>
            <a:ext cx="9052560" cy="1210839"/>
          </a:xfrm>
        </p:spPr>
        <p:txBody>
          <a:bodyPr/>
          <a:lstStyle/>
          <a:p>
            <a:r>
              <a:rPr lang="en-US" dirty="0"/>
              <a:t>Test Performance</a:t>
            </a:r>
          </a:p>
        </p:txBody>
      </p:sp>
      <p:sp>
        <p:nvSpPr>
          <p:cNvPr id="3" name="Content Placeholder 2"/>
          <p:cNvSpPr>
            <a:spLocks noGrp="1"/>
          </p:cNvSpPr>
          <p:nvPr>
            <p:ph idx="1"/>
          </p:nvPr>
        </p:nvSpPr>
        <p:spPr>
          <a:xfrm>
            <a:off x="502920" y="1775464"/>
            <a:ext cx="9052560" cy="3914138"/>
          </a:xfrm>
        </p:spPr>
        <p:txBody>
          <a:bodyPr/>
          <a:lstStyle/>
          <a:p>
            <a:r>
              <a:rPr lang="en-US" dirty="0"/>
              <a:t>Tested against multiple fan-ins</a:t>
            </a:r>
          </a:p>
          <a:p>
            <a:endParaRPr lang="en-US" dirty="0"/>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pic>
        <p:nvPicPr>
          <p:cNvPr id="5" name="Picture 4"/>
          <p:cNvPicPr>
            <a:picLocks noChangeAspect="1"/>
          </p:cNvPicPr>
          <p:nvPr/>
        </p:nvPicPr>
        <p:blipFill>
          <a:blip r:embed="rId2"/>
          <a:stretch>
            <a:fillRect/>
          </a:stretch>
        </p:blipFill>
        <p:spPr>
          <a:xfrm>
            <a:off x="2869328" y="2668622"/>
            <a:ext cx="3475990" cy="4231640"/>
          </a:xfrm>
          <a:prstGeom prst="rect">
            <a:avLst/>
          </a:prstGeom>
        </p:spPr>
      </p:pic>
      <p:sp>
        <p:nvSpPr>
          <p:cNvPr id="6" name="TextBox 5"/>
          <p:cNvSpPr txBox="1"/>
          <p:nvPr/>
        </p:nvSpPr>
        <p:spPr>
          <a:xfrm>
            <a:off x="3890958" y="3594016"/>
            <a:ext cx="797106" cy="276999"/>
          </a:xfrm>
          <a:prstGeom prst="rect">
            <a:avLst/>
          </a:prstGeom>
          <a:noFill/>
        </p:spPr>
        <p:txBody>
          <a:bodyPr wrap="square" rtlCol="0">
            <a:spAutoFit/>
          </a:bodyPr>
          <a:lstStyle/>
          <a:p>
            <a:r>
              <a:rPr lang="en-US" sz="1200" dirty="0" smtClean="0"/>
              <a:t>[27]</a:t>
            </a:r>
            <a:endParaRPr lang="en-US" sz="1200" dirty="0"/>
          </a:p>
        </p:txBody>
      </p:sp>
      <p:sp>
        <p:nvSpPr>
          <p:cNvPr id="7" name="TextBox 6"/>
          <p:cNvSpPr txBox="1"/>
          <p:nvPr/>
        </p:nvSpPr>
        <p:spPr>
          <a:xfrm>
            <a:off x="3732628" y="6516171"/>
            <a:ext cx="797106" cy="276999"/>
          </a:xfrm>
          <a:prstGeom prst="rect">
            <a:avLst/>
          </a:prstGeom>
          <a:noFill/>
        </p:spPr>
        <p:txBody>
          <a:bodyPr wrap="square" rtlCol="0">
            <a:spAutoFit/>
          </a:bodyPr>
          <a:lstStyle/>
          <a:p>
            <a:r>
              <a:rPr lang="en-US" sz="1200" dirty="0" smtClean="0"/>
              <a:t>[27]</a:t>
            </a:r>
            <a:endParaRPr lang="en-US" sz="1200" dirty="0"/>
          </a:p>
        </p:txBody>
      </p:sp>
    </p:spTree>
    <p:extLst>
      <p:ext uri="{BB962C8B-B14F-4D97-AF65-F5344CB8AC3E}">
        <p14:creationId xmlns:p14="http://schemas.microsoft.com/office/powerpoint/2010/main" val="17702766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657921019"/>
              </p:ext>
            </p:extLst>
          </p:nvPr>
        </p:nvGraphicFramePr>
        <p:xfrm>
          <a:off x="1297455" y="2210759"/>
          <a:ext cx="7772400" cy="4133850"/>
        </p:xfrm>
        <a:graphic>
          <a:graphicData uri="http://schemas.openxmlformats.org/presentationml/2006/ole">
            <mc:AlternateContent xmlns:mc="http://schemas.openxmlformats.org/markup-compatibility/2006">
              <mc:Choice xmlns:v="urn:schemas-microsoft-com:vml" Requires="v">
                <p:oleObj spid="_x0000_s12384" name="Worksheet" r:id="rId3" imgW="5181600" imgH="2755900" progId="Excel.Sheet.12">
                  <p:embed/>
                </p:oleObj>
              </mc:Choice>
              <mc:Fallback>
                <p:oleObj name="Worksheet" r:id="rId3" imgW="5181600" imgH="2755900" progId="Excel.Sheet.12">
                  <p:embed/>
                  <p:pic>
                    <p:nvPicPr>
                      <p:cNvPr id="0" name=""/>
                      <p:cNvPicPr/>
                      <p:nvPr/>
                    </p:nvPicPr>
                    <p:blipFill>
                      <a:blip r:embed="rId4"/>
                      <a:stretch>
                        <a:fillRect/>
                      </a:stretch>
                    </p:blipFill>
                    <p:spPr>
                      <a:xfrm>
                        <a:off x="1297455" y="2210759"/>
                        <a:ext cx="7772400" cy="4133850"/>
                      </a:xfrm>
                      <a:prstGeom prst="rect">
                        <a:avLst/>
                      </a:prstGeom>
                    </p:spPr>
                  </p:pic>
                </p:oleObj>
              </mc:Fallback>
            </mc:AlternateContent>
          </a:graphicData>
        </a:graphic>
      </p:graphicFrame>
      <p:sp>
        <p:nvSpPr>
          <p:cNvPr id="2" name="Title 1"/>
          <p:cNvSpPr>
            <a:spLocks noGrp="1"/>
          </p:cNvSpPr>
          <p:nvPr>
            <p:ph type="title"/>
          </p:nvPr>
        </p:nvSpPr>
        <p:spPr>
          <a:xfrm>
            <a:off x="502920" y="644208"/>
            <a:ext cx="9052560" cy="1210839"/>
          </a:xfrm>
        </p:spPr>
        <p:txBody>
          <a:bodyPr/>
          <a:lstStyle/>
          <a:p>
            <a:r>
              <a:rPr lang="en-US" dirty="0"/>
              <a:t>Baseline ANN Performance</a:t>
            </a:r>
          </a:p>
        </p:txBody>
      </p:sp>
      <p:sp>
        <p:nvSpPr>
          <p:cNvPr id="4" name="Slide Number Placeholder 3"/>
          <p:cNvSpPr>
            <a:spLocks noGrp="1"/>
          </p:cNvSpPr>
          <p:nvPr>
            <p:ph type="sldNum" sz="quarter" idx="12"/>
          </p:nvPr>
        </p:nvSpPr>
        <p:spPr>
          <a:xfrm>
            <a:off x="6722895" y="7203865"/>
            <a:ext cx="2346960" cy="413808"/>
          </a:xfrm>
        </p:spPr>
        <p:txBody>
          <a:bodyPr/>
          <a:lstStyle/>
          <a:p>
            <a:pPr>
              <a:defRPr/>
            </a:pPr>
            <a:fld id="{3FF2C605-4958-CF43-AA48-80339EFDB0AF}" type="slidenum">
              <a:rPr lang="en-US" smtClean="0"/>
              <a:pPr>
                <a:defRPr/>
              </a:pPr>
              <a:t>46</a:t>
            </a:fld>
            <a:endParaRPr lang="en-US"/>
          </a:p>
        </p:txBody>
      </p:sp>
      <p:sp>
        <p:nvSpPr>
          <p:cNvPr id="8" name="Rounded Rectangle 7"/>
          <p:cNvSpPr/>
          <p:nvPr/>
        </p:nvSpPr>
        <p:spPr>
          <a:xfrm>
            <a:off x="8025401" y="596633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04112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549591"/>
            <a:ext cx="7378831" cy="994729"/>
          </a:xfrm>
        </p:spPr>
        <p:txBody>
          <a:bodyPr/>
          <a:lstStyle/>
          <a:p>
            <a:r>
              <a:rPr lang="en-US" dirty="0"/>
              <a:t>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47</a:t>
            </a:fld>
            <a:endParaRPr lang="en-US"/>
          </a:p>
        </p:txBody>
      </p:sp>
      <p:sp>
        <p:nvSpPr>
          <p:cNvPr id="4" name="Content Placeholder 2"/>
          <p:cNvSpPr>
            <a:spLocks noGrp="1"/>
          </p:cNvSpPr>
          <p:nvPr>
            <p:ph idx="1"/>
          </p:nvPr>
        </p:nvSpPr>
        <p:spPr>
          <a:xfrm>
            <a:off x="502920" y="1572141"/>
            <a:ext cx="9052560" cy="1709539"/>
          </a:xfrm>
        </p:spPr>
        <p:txBody>
          <a:bodyPr>
            <a:normAutofit/>
          </a:bodyPr>
          <a:lstStyle/>
          <a:p>
            <a:r>
              <a:rPr lang="en-US" dirty="0"/>
              <a:t>Area based on DiRAM4</a:t>
            </a:r>
          </a:p>
          <a:p>
            <a:pPr lvl="1"/>
            <a:r>
              <a:rPr lang="en-US" dirty="0"/>
              <a:t>SSC needs to fit into footprint of DiRAM4 sub-memory</a:t>
            </a:r>
          </a:p>
          <a:p>
            <a:pPr lvl="1"/>
            <a:r>
              <a:rPr lang="en-US" dirty="0"/>
              <a:t>available area is 2.43 </a:t>
            </a:r>
            <a:r>
              <a:rPr lang="en-US" dirty="0" err="1"/>
              <a:t>sq</a:t>
            </a:r>
            <a:r>
              <a:rPr lang="en-US" dirty="0"/>
              <a:t>-mm</a:t>
            </a:r>
          </a:p>
        </p:txBody>
      </p:sp>
      <p:pic>
        <p:nvPicPr>
          <p:cNvPr id="3" name="Picture 2" descr="DiRAM4Layo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418" y="3061613"/>
            <a:ext cx="3319889" cy="3826868"/>
          </a:xfrm>
          <a:prstGeom prst="rect">
            <a:avLst/>
          </a:prstGeom>
        </p:spPr>
      </p:pic>
    </p:spTree>
    <p:extLst>
      <p:ext uri="{BB962C8B-B14F-4D97-AF65-F5344CB8AC3E}">
        <p14:creationId xmlns:p14="http://schemas.microsoft.com/office/powerpoint/2010/main" val="333175310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623168926"/>
              </p:ext>
            </p:extLst>
          </p:nvPr>
        </p:nvGraphicFramePr>
        <p:xfrm>
          <a:off x="2439641" y="5187097"/>
          <a:ext cx="5303520" cy="1544320"/>
        </p:xfrm>
        <a:graphic>
          <a:graphicData uri="http://schemas.openxmlformats.org/presentationml/2006/ole">
            <mc:AlternateContent xmlns:mc="http://schemas.openxmlformats.org/markup-compatibility/2006">
              <mc:Choice xmlns:v="urn:schemas-microsoft-com:vml" Requires="v">
                <p:oleObj spid="_x0000_s2540" name="Worksheet" r:id="rId4" imgW="3314700" imgH="965200" progId="Excel.Sheet.12">
                  <p:embed/>
                </p:oleObj>
              </mc:Choice>
              <mc:Fallback>
                <p:oleObj name="Worksheet" r:id="rId4" imgW="3314700" imgH="965200" progId="Excel.Sheet.12">
                  <p:embed/>
                  <p:pic>
                    <p:nvPicPr>
                      <p:cNvPr id="0" name=""/>
                      <p:cNvPicPr/>
                      <p:nvPr/>
                    </p:nvPicPr>
                    <p:blipFill>
                      <a:blip r:embed="rId5"/>
                      <a:stretch>
                        <a:fillRect/>
                      </a:stretch>
                    </p:blipFill>
                    <p:spPr>
                      <a:xfrm>
                        <a:off x="2439641" y="5187097"/>
                        <a:ext cx="5303520" cy="1544320"/>
                      </a:xfrm>
                      <a:prstGeom prst="rect">
                        <a:avLst/>
                      </a:prstGeom>
                    </p:spPr>
                  </p:pic>
                </p:oleObj>
              </mc:Fallback>
            </mc:AlternateContent>
          </a:graphicData>
        </a:graphic>
      </p:graphicFrame>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 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48</a:t>
            </a:fld>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84627388"/>
              </p:ext>
            </p:extLst>
          </p:nvPr>
        </p:nvGraphicFramePr>
        <p:xfrm>
          <a:off x="3328735" y="3742297"/>
          <a:ext cx="3190240" cy="934720"/>
        </p:xfrm>
        <a:graphic>
          <a:graphicData uri="http://schemas.openxmlformats.org/presentationml/2006/ole">
            <mc:AlternateContent xmlns:mc="http://schemas.openxmlformats.org/markup-compatibility/2006">
              <mc:Choice xmlns:v="urn:schemas-microsoft-com:vml" Requires="v">
                <p:oleObj spid="_x0000_s2541" name="Worksheet" r:id="rId6" imgW="1993900" imgH="584200" progId="Excel.Sheet.12">
                  <p:embed/>
                </p:oleObj>
              </mc:Choice>
              <mc:Fallback>
                <p:oleObj name="Worksheet" r:id="rId6" imgW="1993900" imgH="584200" progId="Excel.Sheet.12">
                  <p:embed/>
                  <p:pic>
                    <p:nvPicPr>
                      <p:cNvPr id="0" name=""/>
                      <p:cNvPicPr/>
                      <p:nvPr/>
                    </p:nvPicPr>
                    <p:blipFill>
                      <a:blip r:embed="rId7"/>
                      <a:stretch>
                        <a:fillRect/>
                      </a:stretch>
                    </p:blipFill>
                    <p:spPr>
                      <a:xfrm>
                        <a:off x="3328735" y="3742297"/>
                        <a:ext cx="3190240" cy="934720"/>
                      </a:xfrm>
                      <a:prstGeom prst="rect">
                        <a:avLst/>
                      </a:prstGeom>
                    </p:spPr>
                  </p:pic>
                </p:oleObj>
              </mc:Fallback>
            </mc:AlternateContent>
          </a:graphicData>
        </a:graphic>
      </p:graphicFrame>
      <p:sp>
        <p:nvSpPr>
          <p:cNvPr id="8" name="Content Placeholder 2">
            <a:extLst>
              <a:ext uri="{FF2B5EF4-FFF2-40B4-BE49-F238E27FC236}">
                <a16:creationId xmlns:a16="http://schemas.microsoft.com/office/drawing/2014/main" xmlns="" id="{64903432-9690-F243-98D5-02FF6EA01364}"/>
              </a:ext>
            </a:extLst>
          </p:cNvPr>
          <p:cNvSpPr txBox="1">
            <a:spLocks/>
          </p:cNvSpPr>
          <p:nvPr/>
        </p:nvSpPr>
        <p:spPr bwMode="auto">
          <a:xfrm>
            <a:off x="502920" y="3751950"/>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Area</a:t>
            </a:r>
          </a:p>
        </p:txBody>
      </p:sp>
      <p:sp>
        <p:nvSpPr>
          <p:cNvPr id="9" name="Content Placeholder 2">
            <a:extLst>
              <a:ext uri="{FF2B5EF4-FFF2-40B4-BE49-F238E27FC236}">
                <a16:creationId xmlns:a16="http://schemas.microsoft.com/office/drawing/2014/main" xmlns="" id="{3C65D70C-8B96-764C-A3CC-18B5085E573D}"/>
              </a:ext>
            </a:extLst>
          </p:cNvPr>
          <p:cNvSpPr txBox="1">
            <a:spLocks/>
          </p:cNvSpPr>
          <p:nvPr/>
        </p:nvSpPr>
        <p:spPr bwMode="auto">
          <a:xfrm>
            <a:off x="502920" y="4938783"/>
            <a:ext cx="2761262" cy="6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Power</a:t>
            </a:r>
          </a:p>
        </p:txBody>
      </p:sp>
    </p:spTree>
    <p:extLst>
      <p:ext uri="{BB962C8B-B14F-4D97-AF65-F5344CB8AC3E}">
        <p14:creationId xmlns:p14="http://schemas.microsoft.com/office/powerpoint/2010/main" val="178229478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758627543"/>
              </p:ext>
            </p:extLst>
          </p:nvPr>
        </p:nvGraphicFramePr>
        <p:xfrm>
          <a:off x="2921827" y="5437261"/>
          <a:ext cx="4160520" cy="1617980"/>
        </p:xfrm>
        <a:graphic>
          <a:graphicData uri="http://schemas.openxmlformats.org/presentationml/2006/ole">
            <mc:AlternateContent xmlns:mc="http://schemas.openxmlformats.org/markup-compatibility/2006">
              <mc:Choice xmlns:v="urn:schemas-microsoft-com:vml" Requires="v">
                <p:oleObj spid="_x0000_s6572" name="Worksheet" r:id="rId4" imgW="2971800" imgH="1155700" progId="Excel.Sheet.12">
                  <p:embed/>
                </p:oleObj>
              </mc:Choice>
              <mc:Fallback>
                <p:oleObj name="Worksheet" r:id="rId4" imgW="2971800" imgH="1155700" progId="Excel.Sheet.12">
                  <p:embed/>
                  <p:pic>
                    <p:nvPicPr>
                      <p:cNvPr id="0" name=""/>
                      <p:cNvPicPr/>
                      <p:nvPr/>
                    </p:nvPicPr>
                    <p:blipFill>
                      <a:blip r:embed="rId5"/>
                      <a:stretch>
                        <a:fillRect/>
                      </a:stretch>
                    </p:blipFill>
                    <p:spPr>
                      <a:xfrm>
                        <a:off x="2921827" y="5437261"/>
                        <a:ext cx="4160520" cy="161798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259582981"/>
              </p:ext>
            </p:extLst>
          </p:nvPr>
        </p:nvGraphicFramePr>
        <p:xfrm>
          <a:off x="2285922" y="1874232"/>
          <a:ext cx="5351780" cy="3218180"/>
        </p:xfrm>
        <a:graphic>
          <a:graphicData uri="http://schemas.openxmlformats.org/presentationml/2006/ole">
            <mc:AlternateContent xmlns:mc="http://schemas.openxmlformats.org/markup-compatibility/2006">
              <mc:Choice xmlns:v="urn:schemas-microsoft-com:vml" Requires="v">
                <p:oleObj spid="_x0000_s6573" name="Worksheet" r:id="rId6" imgW="3822700" imgH="2298700" progId="Excel.Sheet.12">
                  <p:embed/>
                </p:oleObj>
              </mc:Choice>
              <mc:Fallback>
                <p:oleObj name="Worksheet" r:id="rId6" imgW="3822700" imgH="2298700" progId="Excel.Sheet.12">
                  <p:embed/>
                  <p:pic>
                    <p:nvPicPr>
                      <p:cNvPr id="0" name=""/>
                      <p:cNvPicPr/>
                      <p:nvPr/>
                    </p:nvPicPr>
                    <p:blipFill>
                      <a:blip r:embed="rId7"/>
                      <a:stretch>
                        <a:fillRect/>
                      </a:stretch>
                    </p:blipFill>
                    <p:spPr>
                      <a:xfrm>
                        <a:off x="2285922" y="1874232"/>
                        <a:ext cx="5351780" cy="32181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Manager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49</a:t>
            </a:fld>
            <a:endParaRPr lang="en-US"/>
          </a:p>
        </p:txBody>
      </p:sp>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20561707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o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308" y="3538855"/>
            <a:ext cx="4048125" cy="3248025"/>
          </a:xfrm>
          <a:prstGeom prst="rect">
            <a:avLst/>
          </a:prstGeom>
        </p:spPr>
      </p:pic>
      <p:sp>
        <p:nvSpPr>
          <p:cNvPr id="2" name="Title 1"/>
          <p:cNvSpPr>
            <a:spLocks noGrp="1"/>
          </p:cNvSpPr>
          <p:nvPr>
            <p:ph type="title"/>
          </p:nvPr>
        </p:nvSpPr>
        <p:spPr>
          <a:xfrm>
            <a:off x="502920" y="518818"/>
            <a:ext cx="9052560" cy="1085376"/>
          </a:xfrm>
        </p:spPr>
        <p:txBody>
          <a:bodyPr/>
          <a:lstStyle/>
          <a:p>
            <a:r>
              <a:rPr lang="en-US" dirty="0" smtClean="0"/>
              <a:t>ANN Types</a:t>
            </a:r>
            <a:endParaRPr lang="en-US" dirty="0"/>
          </a:p>
        </p:txBody>
      </p:sp>
      <p:sp>
        <p:nvSpPr>
          <p:cNvPr id="3" name="Content Placeholder 2"/>
          <p:cNvSpPr>
            <a:spLocks noGrp="1"/>
          </p:cNvSpPr>
          <p:nvPr>
            <p:ph idx="1"/>
          </p:nvPr>
        </p:nvSpPr>
        <p:spPr>
          <a:xfrm>
            <a:off x="708914" y="1646100"/>
            <a:ext cx="8365579" cy="2013466"/>
          </a:xfrm>
        </p:spPr>
        <p:txBody>
          <a:bodyPr/>
          <a:lstStyle/>
          <a:p>
            <a:r>
              <a:rPr lang="en-US" sz="2400" dirty="0" smtClean="0"/>
              <a:t>Convolutional neural networks</a:t>
            </a:r>
          </a:p>
          <a:p>
            <a:pPr lvl="1"/>
            <a:r>
              <a:rPr lang="en-US" dirty="0" smtClean="0"/>
              <a:t>shared filter kernel allows reuse</a:t>
            </a:r>
          </a:p>
          <a:p>
            <a:pPr lvl="1"/>
            <a:r>
              <a:rPr lang="en-US" dirty="0" smtClean="0"/>
              <a:t>classifier stages are fully-connected </a:t>
            </a:r>
            <a:r>
              <a:rPr lang="mr-IN" dirty="0" smtClean="0"/>
              <a:t>–</a:t>
            </a:r>
            <a:r>
              <a:rPr lang="en-US" dirty="0" smtClean="0"/>
              <a:t> no reuse</a:t>
            </a:r>
          </a:p>
          <a:p>
            <a:pPr lvl="1"/>
            <a:r>
              <a:rPr lang="en-US" dirty="0" smtClean="0"/>
              <a:t>non-shared kernels </a:t>
            </a:r>
            <a:r>
              <a:rPr lang="mr-IN" dirty="0" smtClean="0"/>
              <a:t>–</a:t>
            </a:r>
            <a:r>
              <a:rPr lang="en-US" dirty="0" smtClean="0"/>
              <a:t> no reuse </a:t>
            </a:r>
            <a:r>
              <a:rPr lang="en-US" sz="1800" baseline="54000" dirty="0" smtClean="0"/>
              <a:t>[42][27]</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8" name="Content Placeholder 2"/>
          <p:cNvSpPr txBox="1">
            <a:spLocks/>
          </p:cNvSpPr>
          <p:nvPr/>
        </p:nvSpPr>
        <p:spPr bwMode="auto">
          <a:xfrm>
            <a:off x="6403841" y="6638259"/>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spTree>
    <p:extLst>
      <p:ext uri="{BB962C8B-B14F-4D97-AF65-F5344CB8AC3E}">
        <p14:creationId xmlns:p14="http://schemas.microsoft.com/office/powerpoint/2010/main" val="240835921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201164649"/>
              </p:ext>
            </p:extLst>
          </p:nvPr>
        </p:nvGraphicFramePr>
        <p:xfrm>
          <a:off x="2270754" y="1874232"/>
          <a:ext cx="5529580" cy="3218180"/>
        </p:xfrm>
        <a:graphic>
          <a:graphicData uri="http://schemas.openxmlformats.org/presentationml/2006/ole">
            <mc:AlternateContent xmlns:mc="http://schemas.openxmlformats.org/markup-compatibility/2006">
              <mc:Choice xmlns:v="urn:schemas-microsoft-com:vml" Requires="v">
                <p:oleObj spid="_x0000_s10425" name="Worksheet" r:id="rId4" imgW="3949700" imgH="2298700" progId="Excel.Sheet.12">
                  <p:embed/>
                </p:oleObj>
              </mc:Choice>
              <mc:Fallback>
                <p:oleObj name="Worksheet" r:id="rId4" imgW="3949700" imgH="2298700" progId="Excel.Sheet.12">
                  <p:embed/>
                  <p:pic>
                    <p:nvPicPr>
                      <p:cNvPr id="0" name=""/>
                      <p:cNvPicPr/>
                      <p:nvPr/>
                    </p:nvPicPr>
                    <p:blipFill>
                      <a:blip r:embed="rId5"/>
                      <a:stretch>
                        <a:fillRect/>
                      </a:stretch>
                    </p:blipFill>
                    <p:spPr>
                      <a:xfrm>
                        <a:off x="2270754" y="1874232"/>
                        <a:ext cx="5529580" cy="321818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97576673"/>
              </p:ext>
            </p:extLst>
          </p:nvPr>
        </p:nvGraphicFramePr>
        <p:xfrm>
          <a:off x="2986164" y="5456654"/>
          <a:ext cx="4107180" cy="1617980"/>
        </p:xfrm>
        <a:graphic>
          <a:graphicData uri="http://schemas.openxmlformats.org/presentationml/2006/ole">
            <mc:AlternateContent xmlns:mc="http://schemas.openxmlformats.org/markup-compatibility/2006">
              <mc:Choice xmlns:v="urn:schemas-microsoft-com:vml" Requires="v">
                <p:oleObj spid="_x0000_s10426" name="Worksheet" r:id="rId6" imgW="2933700" imgH="1155700" progId="Excel.Sheet.12">
                  <p:embed/>
                </p:oleObj>
              </mc:Choice>
              <mc:Fallback>
                <p:oleObj name="Worksheet" r:id="rId6" imgW="2933700" imgH="1155700" progId="Excel.Sheet.12">
                  <p:embed/>
                  <p:pic>
                    <p:nvPicPr>
                      <p:cNvPr id="0" name=""/>
                      <p:cNvPicPr/>
                      <p:nvPr/>
                    </p:nvPicPr>
                    <p:blipFill>
                      <a:blip r:embed="rId7"/>
                      <a:stretch>
                        <a:fillRect/>
                      </a:stretch>
                    </p:blipFill>
                    <p:spPr>
                      <a:xfrm>
                        <a:off x="2986164" y="5456654"/>
                        <a:ext cx="4107180" cy="1617980"/>
                      </a:xfrm>
                      <a:prstGeom prst="rect">
                        <a:avLst/>
                      </a:prstGeom>
                    </p:spPr>
                  </p:pic>
                </p:oleObj>
              </mc:Fallback>
            </mc:AlternateContent>
          </a:graphicData>
        </a:graphic>
      </p:graphicFrame>
      <p:sp>
        <p:nvSpPr>
          <p:cNvPr id="2" name="Title 1"/>
          <p:cNvSpPr>
            <a:spLocks noGrp="1"/>
          </p:cNvSpPr>
          <p:nvPr>
            <p:ph type="title"/>
          </p:nvPr>
        </p:nvSpPr>
        <p:spPr>
          <a:xfrm>
            <a:off x="930910" y="736930"/>
            <a:ext cx="7378831" cy="835212"/>
          </a:xfrm>
        </p:spPr>
        <p:txBody>
          <a:bodyPr/>
          <a:lstStyle/>
          <a:p>
            <a:r>
              <a:rPr lang="en-US" dirty="0"/>
              <a:t>PE AREA</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50</a:t>
            </a:fld>
            <a:endParaRPr lang="en-US"/>
          </a:p>
        </p:txBody>
      </p:sp>
      <p:sp>
        <p:nvSpPr>
          <p:cNvPr id="14" name="Title 1">
            <a:extLst>
              <a:ext uri="{FF2B5EF4-FFF2-40B4-BE49-F238E27FC236}">
                <a16:creationId xmlns:a16="http://schemas.microsoft.com/office/drawing/2014/main" xmlns="" id="{5D0F5893-A9CF-F445-800B-7B67FC5AFF77}"/>
              </a:ext>
            </a:extLst>
          </p:cNvPr>
          <p:cNvSpPr txBox="1">
            <a:spLocks/>
          </p:cNvSpPr>
          <p:nvPr/>
        </p:nvSpPr>
        <p:spPr bwMode="auto">
          <a:xfrm>
            <a:off x="632177" y="5092412"/>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Utilization</a:t>
            </a:r>
          </a:p>
        </p:txBody>
      </p:sp>
      <p:sp>
        <p:nvSpPr>
          <p:cNvPr id="15" name="Title 1">
            <a:extLst>
              <a:ext uri="{FF2B5EF4-FFF2-40B4-BE49-F238E27FC236}">
                <a16:creationId xmlns:a16="http://schemas.microsoft.com/office/drawing/2014/main" xmlns="" id="{92008A21-42E5-1D4D-A125-426F7175F40D}"/>
              </a:ext>
            </a:extLst>
          </p:cNvPr>
          <p:cNvSpPr txBox="1">
            <a:spLocks/>
          </p:cNvSpPr>
          <p:nvPr/>
        </p:nvSpPr>
        <p:spPr bwMode="auto">
          <a:xfrm>
            <a:off x="434621" y="1438397"/>
            <a:ext cx="2867378" cy="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pPr marL="457200" indent="-457200">
              <a:buFont typeface="Arial" panose="020B0604020202020204" pitchFamily="34" charset="0"/>
              <a:buChar char="•"/>
            </a:pPr>
            <a:r>
              <a:rPr lang="en-US" sz="2800" dirty="0"/>
              <a:t>Blocks</a:t>
            </a:r>
          </a:p>
        </p:txBody>
      </p:sp>
    </p:spTree>
    <p:extLst>
      <p:ext uri="{BB962C8B-B14F-4D97-AF65-F5344CB8AC3E}">
        <p14:creationId xmlns:p14="http://schemas.microsoft.com/office/powerpoint/2010/main" val="90277565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31472"/>
            <a:ext cx="9052560" cy="853856"/>
          </a:xfrm>
        </p:spPr>
        <p:txBody>
          <a:bodyPr/>
          <a:lstStyle/>
          <a:p>
            <a:r>
              <a:rPr lang="en-US" dirty="0"/>
              <a:t>Area placement study</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51</a:t>
            </a:fld>
            <a:endParaRPr lang="en-US"/>
          </a:p>
        </p:txBody>
      </p:sp>
      <p:pic>
        <p:nvPicPr>
          <p:cNvPr id="6" name="Picture 5" descr="ManagerLayo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168" y="3385147"/>
            <a:ext cx="3215148" cy="3612634"/>
          </a:xfrm>
          <a:prstGeom prst="rect">
            <a:avLst/>
          </a:prstGeom>
        </p:spPr>
      </p:pic>
      <p:pic>
        <p:nvPicPr>
          <p:cNvPr id="8" name="Picture 7" descr="PElayo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239" y="3383017"/>
            <a:ext cx="3222851" cy="3614763"/>
          </a:xfrm>
          <a:prstGeom prst="rect">
            <a:avLst/>
          </a:prstGeom>
        </p:spPr>
      </p:pic>
      <p:sp>
        <p:nvSpPr>
          <p:cNvPr id="9" name="Content Placeholder 2"/>
          <p:cNvSpPr>
            <a:spLocks noGrp="1"/>
          </p:cNvSpPr>
          <p:nvPr>
            <p:ph idx="1"/>
          </p:nvPr>
        </p:nvSpPr>
        <p:spPr>
          <a:xfrm>
            <a:off x="502920" y="1591413"/>
            <a:ext cx="9052560" cy="1709539"/>
          </a:xfrm>
        </p:spPr>
        <p:txBody>
          <a:bodyPr>
            <a:normAutofit/>
          </a:bodyPr>
          <a:lstStyle/>
          <a:p>
            <a:r>
              <a:rPr lang="en-US" dirty="0"/>
              <a:t>Placed and routed without DRC or LVS</a:t>
            </a:r>
          </a:p>
          <a:p>
            <a:r>
              <a:rPr lang="en-US" dirty="0"/>
              <a:t>Routing congestion showed minimal hotspots</a:t>
            </a:r>
          </a:p>
          <a:p>
            <a:r>
              <a:rPr lang="en-US" dirty="0"/>
              <a:t>Parasitics used in Primetime for power analysis</a:t>
            </a:r>
          </a:p>
        </p:txBody>
      </p:sp>
    </p:spTree>
    <p:extLst>
      <p:ext uri="{BB962C8B-B14F-4D97-AF65-F5344CB8AC3E}">
        <p14:creationId xmlns:p14="http://schemas.microsoft.com/office/powerpoint/2010/main" val="2776879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73752"/>
            <a:ext cx="9052560" cy="1210839"/>
          </a:xfrm>
        </p:spPr>
        <p:txBody>
          <a:bodyPr/>
          <a:lstStyle/>
          <a:p>
            <a:r>
              <a:rPr lang="en-US" dirty="0"/>
              <a:t>Power Summary</a:t>
            </a:r>
          </a:p>
        </p:txBody>
      </p:sp>
      <p:sp>
        <p:nvSpPr>
          <p:cNvPr id="3" name="Content Placeholder 2"/>
          <p:cNvSpPr>
            <a:spLocks noGrp="1"/>
          </p:cNvSpPr>
          <p:nvPr>
            <p:ph idx="1"/>
          </p:nvPr>
        </p:nvSpPr>
        <p:spPr>
          <a:xfrm>
            <a:off x="502920" y="1733572"/>
            <a:ext cx="9052560" cy="2793572"/>
          </a:xfrm>
        </p:spPr>
        <p:txBody>
          <a:bodyPr>
            <a:normAutofit lnSpcReduction="10000"/>
          </a:bodyPr>
          <a:lstStyle/>
          <a:p>
            <a:r>
              <a:rPr lang="en-US" dirty="0"/>
              <a:t>Power estimates based on CONV-294 </a:t>
            </a:r>
            <a:r>
              <a:rPr lang="en-US" dirty="0" err="1"/>
              <a:t>testcase</a:t>
            </a:r>
            <a:r>
              <a:rPr lang="en-US" dirty="0"/>
              <a:t> simulation</a:t>
            </a:r>
          </a:p>
          <a:p>
            <a:pPr lvl="1"/>
            <a:r>
              <a:rPr lang="en-US" dirty="0"/>
              <a:t>back to back operations</a:t>
            </a:r>
          </a:p>
          <a:p>
            <a:pPr lvl="1"/>
            <a:r>
              <a:rPr lang="en-US" dirty="0"/>
              <a:t>accumulate DRAM access and use DiRAM4 datasheet </a:t>
            </a:r>
            <a:r>
              <a:rPr lang="en-US" dirty="0" smtClean="0"/>
              <a:t>[14]</a:t>
            </a:r>
            <a:endParaRPr lang="en-US" dirty="0"/>
          </a:p>
          <a:p>
            <a:pPr lvl="1"/>
            <a:r>
              <a:rPr lang="en-US" dirty="0"/>
              <a:t>TSV </a:t>
            </a:r>
            <a:r>
              <a:rPr lang="en-US" dirty="0" smtClean="0"/>
              <a:t>capacitance </a:t>
            </a:r>
            <a:r>
              <a:rPr lang="en-US" dirty="0"/>
              <a:t>from </a:t>
            </a:r>
            <a:r>
              <a:rPr lang="en-US" dirty="0" smtClean="0"/>
              <a:t>[</a:t>
            </a:r>
            <a:r>
              <a:rPr lang="en-US" dirty="0"/>
              <a:t>4</a:t>
            </a:r>
            <a:r>
              <a:rPr lang="en-US" dirty="0" smtClean="0"/>
              <a:t>]</a:t>
            </a:r>
            <a:endParaRPr lang="en-US" dirty="0"/>
          </a:p>
          <a:p>
            <a:pPr lvl="1"/>
            <a:r>
              <a:rPr lang="en-US" dirty="0"/>
              <a:t>parasitics from layout</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52</a:t>
            </a:fld>
            <a:endParaRPr lang="en-US"/>
          </a:p>
        </p:txBody>
      </p:sp>
      <p:sp>
        <p:nvSpPr>
          <p:cNvPr id="8" name="Content Placeholder 2"/>
          <p:cNvSpPr txBox="1">
            <a:spLocks/>
          </p:cNvSpPr>
          <p:nvPr/>
        </p:nvSpPr>
        <p:spPr bwMode="auto">
          <a:xfrm>
            <a:off x="614680" y="4761550"/>
            <a:ext cx="5400040" cy="254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Autofit/>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lvl="1"/>
            <a:r>
              <a:rPr lang="en-US" dirty="0"/>
              <a:t>designed using 65nm library</a:t>
            </a:r>
          </a:p>
          <a:p>
            <a:pPr lvl="1"/>
            <a:r>
              <a:rPr lang="en-US" dirty="0"/>
              <a:t>28nm is target technology</a:t>
            </a:r>
          </a:p>
          <a:p>
            <a:pPr lvl="1"/>
            <a:r>
              <a:rPr lang="en-US" dirty="0"/>
              <a:t>power and area scaling based on synthesizing representative blocks</a:t>
            </a:r>
          </a:p>
        </p:txBody>
      </p:sp>
      <p:graphicFrame>
        <p:nvGraphicFramePr>
          <p:cNvPr id="5" name="Object 4"/>
          <p:cNvGraphicFramePr>
            <a:graphicFrameLocks noChangeAspect="1"/>
          </p:cNvGraphicFramePr>
          <p:nvPr>
            <p:extLst>
              <p:ext uri="{D42A27DB-BD31-4B8C-83A1-F6EECF244321}">
                <p14:modId xmlns:p14="http://schemas.microsoft.com/office/powerpoint/2010/main" val="245072280"/>
              </p:ext>
            </p:extLst>
          </p:nvPr>
        </p:nvGraphicFramePr>
        <p:xfrm>
          <a:off x="6097270" y="3632200"/>
          <a:ext cx="2667000" cy="701040"/>
        </p:xfrm>
        <a:graphic>
          <a:graphicData uri="http://schemas.openxmlformats.org/presentationml/2006/ole">
            <mc:AlternateContent xmlns:mc="http://schemas.openxmlformats.org/markup-compatibility/2006">
              <mc:Choice xmlns:v="urn:schemas-microsoft-com:vml" Requires="v">
                <p:oleObj spid="_x0000_s5476" name="Worksheet" r:id="rId4" imgW="2222500" imgH="584200" progId="Excel.Sheet.12">
                  <p:embed/>
                </p:oleObj>
              </mc:Choice>
              <mc:Fallback>
                <p:oleObj name="Worksheet" r:id="rId4" imgW="2222500" imgH="584200" progId="Excel.Sheet.12">
                  <p:embed/>
                  <p:pic>
                    <p:nvPicPr>
                      <p:cNvPr id="0" name=""/>
                      <p:cNvPicPr/>
                      <p:nvPr/>
                    </p:nvPicPr>
                    <p:blipFill>
                      <a:blip r:embed="rId5"/>
                      <a:stretch>
                        <a:fillRect/>
                      </a:stretch>
                    </p:blipFill>
                    <p:spPr>
                      <a:xfrm>
                        <a:off x="6097270" y="3632200"/>
                        <a:ext cx="2667000" cy="70104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887766355"/>
              </p:ext>
            </p:extLst>
          </p:nvPr>
        </p:nvGraphicFramePr>
        <p:xfrm>
          <a:off x="6097270" y="4828540"/>
          <a:ext cx="2667000" cy="1615440"/>
        </p:xfrm>
        <a:graphic>
          <a:graphicData uri="http://schemas.openxmlformats.org/presentationml/2006/ole">
            <mc:AlternateContent xmlns:mc="http://schemas.openxmlformats.org/markup-compatibility/2006">
              <mc:Choice xmlns:v="urn:schemas-microsoft-com:vml" Requires="v">
                <p:oleObj spid="_x0000_s5477" name="Worksheet" r:id="rId6" imgW="2222500" imgH="1346200" progId="Excel.Sheet.12">
                  <p:embed/>
                </p:oleObj>
              </mc:Choice>
              <mc:Fallback>
                <p:oleObj name="Worksheet" r:id="rId6" imgW="2222500" imgH="1346200" progId="Excel.Sheet.12">
                  <p:embed/>
                  <p:pic>
                    <p:nvPicPr>
                      <p:cNvPr id="0" name=""/>
                      <p:cNvPicPr/>
                      <p:nvPr/>
                    </p:nvPicPr>
                    <p:blipFill>
                      <a:blip r:embed="rId7"/>
                      <a:stretch>
                        <a:fillRect/>
                      </a:stretch>
                    </p:blipFill>
                    <p:spPr>
                      <a:xfrm>
                        <a:off x="6097270" y="4828540"/>
                        <a:ext cx="2667000" cy="1615440"/>
                      </a:xfrm>
                      <a:prstGeom prst="rect">
                        <a:avLst/>
                      </a:prstGeom>
                    </p:spPr>
                  </p:pic>
                </p:oleObj>
              </mc:Fallback>
            </mc:AlternateContent>
          </a:graphicData>
        </a:graphic>
      </p:graphicFrame>
    </p:spTree>
    <p:extLst>
      <p:ext uri="{BB962C8B-B14F-4D97-AF65-F5344CB8AC3E}">
        <p14:creationId xmlns:p14="http://schemas.microsoft.com/office/powerpoint/2010/main" val="117033365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502920" y="1709793"/>
            <a:ext cx="9052560" cy="4631531"/>
          </a:xfrm>
        </p:spPr>
        <p:txBody>
          <a:bodyPr>
            <a:normAutofit/>
          </a:bodyPr>
          <a:lstStyle/>
          <a:p>
            <a:r>
              <a:rPr lang="en-US" dirty="0"/>
              <a:t>Best comparison is to NeuroStream and DaDianNao</a:t>
            </a:r>
          </a:p>
          <a:p>
            <a:pPr lvl="1"/>
            <a:r>
              <a:rPr lang="en-US" dirty="0"/>
              <a:t>Scaled</a:t>
            </a:r>
          </a:p>
          <a:p>
            <a:pPr lvl="1"/>
            <a:endParaRPr lang="en-US" dirty="0"/>
          </a:p>
          <a:p>
            <a:pPr marL="509412" lvl="1" indent="0">
              <a:buNone/>
            </a:pPr>
            <a:endParaRPr lang="en-US" dirty="0"/>
          </a:p>
          <a:p>
            <a:pPr marL="509412" lvl="1" indent="0">
              <a:buNone/>
            </a:pPr>
            <a:endParaRPr lang="en-US" dirty="0"/>
          </a:p>
          <a:p>
            <a:pPr lvl="1"/>
            <a:endParaRPr lang="en-US" dirty="0" smtClean="0"/>
          </a:p>
          <a:p>
            <a:pPr lvl="1"/>
            <a:endParaRPr lang="en-US" dirty="0"/>
          </a:p>
          <a:p>
            <a:pPr lvl="1"/>
            <a:r>
              <a:rPr lang="en-US" dirty="0" smtClean="0"/>
              <a:t>Goldilocks ratio</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486559461"/>
              </p:ext>
            </p:extLst>
          </p:nvPr>
        </p:nvGraphicFramePr>
        <p:xfrm>
          <a:off x="1109270" y="2772738"/>
          <a:ext cx="8334375" cy="2159000"/>
        </p:xfrm>
        <a:graphic>
          <a:graphicData uri="http://schemas.openxmlformats.org/presentationml/2006/ole">
            <mc:AlternateContent xmlns:mc="http://schemas.openxmlformats.org/markup-compatibility/2006">
              <mc:Choice xmlns:v="urn:schemas-microsoft-com:vml" Requires="v">
                <p:oleObj spid="_x0000_s7456" name="Worksheet" r:id="rId3" imgW="6667500" imgH="1727200" progId="Excel.Sheet.12">
                  <p:embed/>
                </p:oleObj>
              </mc:Choice>
              <mc:Fallback>
                <p:oleObj name="Worksheet" r:id="rId3" imgW="6667500" imgH="1727200" progId="Excel.Sheet.12">
                  <p:embed/>
                  <p:pic>
                    <p:nvPicPr>
                      <p:cNvPr id="0" name=""/>
                      <p:cNvPicPr/>
                      <p:nvPr/>
                    </p:nvPicPr>
                    <p:blipFill>
                      <a:blip r:embed="rId4"/>
                      <a:stretch>
                        <a:fillRect/>
                      </a:stretch>
                    </p:blipFill>
                    <p:spPr>
                      <a:xfrm>
                        <a:off x="1109270" y="2772738"/>
                        <a:ext cx="8334375" cy="21590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643606017"/>
              </p:ext>
            </p:extLst>
          </p:nvPr>
        </p:nvGraphicFramePr>
        <p:xfrm>
          <a:off x="1185309" y="5593192"/>
          <a:ext cx="8096250" cy="968375"/>
        </p:xfrm>
        <a:graphic>
          <a:graphicData uri="http://schemas.openxmlformats.org/presentationml/2006/ole">
            <mc:AlternateContent xmlns:mc="http://schemas.openxmlformats.org/markup-compatibility/2006">
              <mc:Choice xmlns:v="urn:schemas-microsoft-com:vml" Requires="v">
                <p:oleObj spid="_x0000_s7457" name="Worksheet" r:id="rId5" imgW="6477000" imgH="774700" progId="Excel.Sheet.12">
                  <p:embed/>
                </p:oleObj>
              </mc:Choice>
              <mc:Fallback>
                <p:oleObj name="Worksheet" r:id="rId5" imgW="6477000" imgH="774700" progId="Excel.Sheet.12">
                  <p:embed/>
                  <p:pic>
                    <p:nvPicPr>
                      <p:cNvPr id="0" name=""/>
                      <p:cNvPicPr/>
                      <p:nvPr/>
                    </p:nvPicPr>
                    <p:blipFill>
                      <a:blip r:embed="rId6"/>
                      <a:stretch>
                        <a:fillRect/>
                      </a:stretch>
                    </p:blipFill>
                    <p:spPr>
                      <a:xfrm>
                        <a:off x="1185309" y="5593192"/>
                        <a:ext cx="8096250" cy="968375"/>
                      </a:xfrm>
                      <a:prstGeom prst="rect">
                        <a:avLst/>
                      </a:prstGeom>
                    </p:spPr>
                  </p:pic>
                </p:oleObj>
              </mc:Fallback>
            </mc:AlternateContent>
          </a:graphicData>
        </a:graphic>
      </p:graphicFrame>
      <p:sp>
        <p:nvSpPr>
          <p:cNvPr id="2" name="Title 1"/>
          <p:cNvSpPr>
            <a:spLocks noGrp="1"/>
          </p:cNvSpPr>
          <p:nvPr>
            <p:ph type="title"/>
          </p:nvPr>
        </p:nvSpPr>
        <p:spPr>
          <a:xfrm>
            <a:off x="502920" y="674688"/>
            <a:ext cx="9052560" cy="1210839"/>
          </a:xfrm>
        </p:spPr>
        <p:txBody>
          <a:bodyPr/>
          <a:lstStyle/>
          <a:p>
            <a:r>
              <a:rPr lang="en-US" dirty="0"/>
              <a:t>Comparison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53</a:t>
            </a:fld>
            <a:endParaRPr lang="en-US"/>
          </a:p>
        </p:txBody>
      </p:sp>
      <p:sp>
        <p:nvSpPr>
          <p:cNvPr id="9" name="Rounded Rectangle 8"/>
          <p:cNvSpPr/>
          <p:nvPr/>
        </p:nvSpPr>
        <p:spPr>
          <a:xfrm>
            <a:off x="4987382" y="4679532"/>
            <a:ext cx="4159073"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ounded Rectangle 9"/>
          <p:cNvSpPr/>
          <p:nvPr/>
        </p:nvSpPr>
        <p:spPr>
          <a:xfrm>
            <a:off x="4987383" y="4203680"/>
            <a:ext cx="4294176" cy="201168"/>
          </a:xfrm>
          <a:prstGeom prst="roundRect">
            <a:avLst/>
          </a:prstGeom>
          <a:solidFill>
            <a:srgbClr val="008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ounded Rectangle 10"/>
          <p:cNvSpPr/>
          <p:nvPr/>
        </p:nvSpPr>
        <p:spPr>
          <a:xfrm>
            <a:off x="5014403" y="3257886"/>
            <a:ext cx="685800" cy="201168"/>
          </a:xfrm>
          <a:prstGeom prst="roundRect">
            <a:avLst/>
          </a:prstGeom>
          <a:solidFill>
            <a:srgbClr val="FF0000">
              <a:alpha val="20000"/>
            </a:srgb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2456519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65228"/>
            <a:ext cx="9052560" cy="1210839"/>
          </a:xfrm>
        </p:spPr>
        <p:txBody>
          <a:bodyPr/>
          <a:lstStyle/>
          <a:p>
            <a:r>
              <a:rPr lang="en-US" dirty="0"/>
              <a:t>Summary</a:t>
            </a:r>
          </a:p>
        </p:txBody>
      </p:sp>
      <p:sp>
        <p:nvSpPr>
          <p:cNvPr id="3" name="Content Placeholder 2"/>
          <p:cNvSpPr>
            <a:spLocks noGrp="1"/>
          </p:cNvSpPr>
          <p:nvPr>
            <p:ph idx="1"/>
          </p:nvPr>
        </p:nvSpPr>
        <p:spPr>
          <a:xfrm>
            <a:off x="502920" y="1709793"/>
            <a:ext cx="9052560" cy="4631531"/>
          </a:xfrm>
        </p:spPr>
        <p:txBody>
          <a:bodyPr>
            <a:normAutofit fontScale="92500"/>
          </a:bodyPr>
          <a:lstStyle/>
          <a:p>
            <a:r>
              <a:rPr lang="en-US" dirty="0"/>
              <a:t>Real world applications will require multiple artificial neural networks</a:t>
            </a:r>
          </a:p>
          <a:p>
            <a:pPr lvl="1"/>
            <a:r>
              <a:rPr lang="en-US" dirty="0"/>
              <a:t>current solutions consume significant power and real-estate</a:t>
            </a:r>
          </a:p>
          <a:p>
            <a:r>
              <a:rPr lang="en-US" dirty="0"/>
              <a:t>A 3DIC solution that includes:</a:t>
            </a:r>
          </a:p>
          <a:p>
            <a:pPr lvl="1"/>
            <a:r>
              <a:rPr lang="en-US" dirty="0"/>
              <a:t>A proposed custom 3D-DRAM</a:t>
            </a:r>
          </a:p>
          <a:p>
            <a:pPr lvl="1"/>
            <a:r>
              <a:rPr lang="en-US" dirty="0"/>
              <a:t>Instructions and data structures</a:t>
            </a:r>
          </a:p>
          <a:p>
            <a:pPr lvl="1"/>
            <a:r>
              <a:rPr lang="en-US" dirty="0"/>
              <a:t>Purpose designed functions to accelerate a Artificial Neural Networks</a:t>
            </a:r>
          </a:p>
          <a:p>
            <a:pPr lvl="1"/>
            <a:r>
              <a:rPr lang="en-US" dirty="0"/>
              <a:t>Architecture to take advantage of 3D technology</a:t>
            </a:r>
          </a:p>
          <a:p>
            <a:r>
              <a:rPr lang="en-US" dirty="0"/>
              <a:t>Overall </a:t>
            </a:r>
            <a:r>
              <a:rPr lang="en-US" dirty="0" smtClean="0"/>
              <a:t>area and </a:t>
            </a:r>
            <a:r>
              <a:rPr lang="en-US" dirty="0"/>
              <a:t>power improvement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54</a:t>
            </a:fld>
            <a:endParaRPr lang="en-US"/>
          </a:p>
        </p:txBody>
      </p:sp>
    </p:spTree>
    <p:extLst>
      <p:ext uri="{BB962C8B-B14F-4D97-AF65-F5344CB8AC3E}">
        <p14:creationId xmlns:p14="http://schemas.microsoft.com/office/powerpoint/2010/main" val="404878250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66115"/>
            <a:ext cx="9052560" cy="1210839"/>
          </a:xfrm>
        </p:spPr>
        <p:txBody>
          <a:bodyPr/>
          <a:lstStyle/>
          <a:p>
            <a:r>
              <a:rPr lang="en-US" dirty="0"/>
              <a:t>Publication(s)</a:t>
            </a:r>
          </a:p>
        </p:txBody>
      </p:sp>
      <p:sp>
        <p:nvSpPr>
          <p:cNvPr id="3" name="Content Placeholder 2"/>
          <p:cNvSpPr>
            <a:spLocks noGrp="1"/>
          </p:cNvSpPr>
          <p:nvPr>
            <p:ph idx="1"/>
          </p:nvPr>
        </p:nvSpPr>
        <p:spPr>
          <a:xfrm>
            <a:off x="641471" y="1976954"/>
            <a:ext cx="9052560" cy="3517371"/>
          </a:xfrm>
        </p:spPr>
        <p:txBody>
          <a:bodyPr/>
          <a:lstStyle/>
          <a:p>
            <a:r>
              <a:rPr lang="en-US" dirty="0"/>
              <a:t>Multi-ANN Edge System based on a Custom 3DIC DRAM  - submitted to IEEE journal on emerging technologies and selected topics</a:t>
            </a:r>
          </a:p>
          <a:p>
            <a:r>
              <a:rPr lang="en-US" dirty="0"/>
              <a:t>Using a 2-D Laser Scanner along with Cogent Confabulation as a Localized Navigation Aid</a:t>
            </a:r>
            <a:br>
              <a:rPr lang="en-US" dirty="0"/>
            </a:br>
            <a:r>
              <a:rPr lang="en-US" dirty="0"/>
              <a:t> - still trying to find an appropriate journal</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55</a:t>
            </a:fld>
            <a:endParaRPr lang="en-US"/>
          </a:p>
        </p:txBody>
      </p:sp>
    </p:spTree>
    <p:extLst>
      <p:ext uri="{BB962C8B-B14F-4D97-AF65-F5344CB8AC3E}">
        <p14:creationId xmlns:p14="http://schemas.microsoft.com/office/powerpoint/2010/main" val="23381129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56</a:t>
            </a:fld>
            <a:endParaRPr lang="en-US"/>
          </a:p>
        </p:txBody>
      </p:sp>
      <p:pic>
        <p:nvPicPr>
          <p:cNvPr id="4" name="Picture 3" descr="Screen Shot 2018-02-25 at 3.32.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80" y="1347776"/>
            <a:ext cx="4533900" cy="5608320"/>
          </a:xfrm>
          <a:prstGeom prst="rect">
            <a:avLst/>
          </a:prstGeom>
        </p:spPr>
      </p:pic>
      <p:pic>
        <p:nvPicPr>
          <p:cNvPr id="5" name="Picture 4" descr="Screen Shot 2018-02-25 at 3.32.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605" y="1626852"/>
            <a:ext cx="4472940" cy="5478780"/>
          </a:xfrm>
          <a:prstGeom prst="rect">
            <a:avLst/>
          </a:prstGeom>
        </p:spPr>
      </p:pic>
    </p:spTree>
    <p:extLst>
      <p:ext uri="{BB962C8B-B14F-4D97-AF65-F5344CB8AC3E}">
        <p14:creationId xmlns:p14="http://schemas.microsoft.com/office/powerpoint/2010/main" val="55878228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14710"/>
            <a:ext cx="9052560" cy="1210839"/>
          </a:xfrm>
        </p:spPr>
        <p:txBody>
          <a:bodyPr/>
          <a:lstStyle/>
          <a:p>
            <a:r>
              <a:rPr lang="en-US" dirty="0"/>
              <a:t>References</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57</a:t>
            </a:fld>
            <a:endParaRPr lang="en-US"/>
          </a:p>
        </p:txBody>
      </p:sp>
      <p:pic>
        <p:nvPicPr>
          <p:cNvPr id="3" name="Picture 2" descr="Screen Shot 2018-02-25 at 3.33.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4" y="1862245"/>
            <a:ext cx="4564380" cy="5341620"/>
          </a:xfrm>
          <a:prstGeom prst="rect">
            <a:avLst/>
          </a:prstGeom>
        </p:spPr>
      </p:pic>
      <p:pic>
        <p:nvPicPr>
          <p:cNvPr id="4" name="Picture 3" descr="Screen Shot 2018-02-25 at 3.33.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976" y="1862245"/>
            <a:ext cx="4610100" cy="2049780"/>
          </a:xfrm>
          <a:prstGeom prst="rect">
            <a:avLst/>
          </a:prstGeom>
        </p:spPr>
      </p:pic>
    </p:spTree>
    <p:extLst>
      <p:ext uri="{BB962C8B-B14F-4D97-AF65-F5344CB8AC3E}">
        <p14:creationId xmlns:p14="http://schemas.microsoft.com/office/powerpoint/2010/main" val="38549402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58</a:t>
            </a:fld>
            <a:endParaRPr lang="en-US"/>
          </a:p>
        </p:txBody>
      </p:sp>
    </p:spTree>
    <p:extLst>
      <p:ext uri="{BB962C8B-B14F-4D97-AF65-F5344CB8AC3E}">
        <p14:creationId xmlns:p14="http://schemas.microsoft.com/office/powerpoint/2010/main" val="869735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7231"/>
            <a:ext cx="9052560" cy="1210839"/>
          </a:xfrm>
        </p:spPr>
        <p:txBody>
          <a:bodyPr/>
          <a:lstStyle/>
          <a:p>
            <a:r>
              <a:rPr lang="en-US" dirty="0" smtClean="0"/>
              <a:t>Discrimination</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59</a:t>
            </a:fld>
            <a:endParaRPr lang="en-US"/>
          </a:p>
        </p:txBody>
      </p:sp>
      <p:pic>
        <p:nvPicPr>
          <p:cNvPr id="5" name="Picture 4" descr="complexDiscrimin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197" y="2387550"/>
            <a:ext cx="2946400" cy="3022600"/>
          </a:xfrm>
          <a:prstGeom prst="rect">
            <a:avLst/>
          </a:prstGeom>
        </p:spPr>
      </p:pic>
      <p:pic>
        <p:nvPicPr>
          <p:cNvPr id="7" name="Picture 6" descr="linearDiscrimin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555" y="2555614"/>
            <a:ext cx="3556000" cy="2692400"/>
          </a:xfrm>
          <a:prstGeom prst="rect">
            <a:avLst/>
          </a:prstGeom>
        </p:spPr>
      </p:pic>
      <p:sp>
        <p:nvSpPr>
          <p:cNvPr id="8" name="Title 1"/>
          <p:cNvSpPr txBox="1">
            <a:spLocks/>
          </p:cNvSpPr>
          <p:nvPr/>
        </p:nvSpPr>
        <p:spPr bwMode="auto">
          <a:xfrm>
            <a:off x="5671353"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smtClean="0"/>
              <a:t>Complex</a:t>
            </a:r>
            <a:endParaRPr lang="en-US" sz="2400" dirty="0"/>
          </a:p>
        </p:txBody>
      </p:sp>
      <p:sp>
        <p:nvSpPr>
          <p:cNvPr id="9" name="Title 1"/>
          <p:cNvSpPr txBox="1">
            <a:spLocks/>
          </p:cNvSpPr>
          <p:nvPr/>
        </p:nvSpPr>
        <p:spPr bwMode="auto">
          <a:xfrm>
            <a:off x="1789485" y="5410150"/>
            <a:ext cx="3074334" cy="121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ctr" anchorCtr="0" compatLnSpc="1">
            <a:prstTxWarp prst="textNoShape">
              <a:avLst/>
            </a:prstTxWarp>
          </a:bodyPr>
          <a:lstStyle>
            <a:lvl1pPr algn="ctr" defTabSz="509412" rtl="0" eaLnBrk="1" fontAlgn="base" hangingPunct="1">
              <a:spcBef>
                <a:spcPct val="0"/>
              </a:spcBef>
              <a:spcAft>
                <a:spcPct val="0"/>
              </a:spcAft>
              <a:defRPr sz="3600" b="1" kern="1200">
                <a:solidFill>
                  <a:schemeClr val="tx1"/>
                </a:solidFill>
                <a:latin typeface="Arial"/>
                <a:ea typeface="ＭＳ Ｐゴシック" charset="0"/>
                <a:cs typeface="Arial"/>
              </a:defRPr>
            </a:lvl1pPr>
            <a:lvl2pPr algn="ctr" defTabSz="509412" rtl="0" eaLnBrk="1" fontAlgn="base" hangingPunct="1">
              <a:spcBef>
                <a:spcPct val="0"/>
              </a:spcBef>
              <a:spcAft>
                <a:spcPct val="0"/>
              </a:spcAft>
              <a:defRPr sz="3600" b="1">
                <a:solidFill>
                  <a:schemeClr val="tx1"/>
                </a:solidFill>
                <a:latin typeface="Arial" charset="0"/>
                <a:ea typeface="ＭＳ Ｐゴシック" charset="0"/>
              </a:defRPr>
            </a:lvl2pPr>
            <a:lvl3pPr algn="ctr" defTabSz="509412" rtl="0" eaLnBrk="1" fontAlgn="base" hangingPunct="1">
              <a:spcBef>
                <a:spcPct val="0"/>
              </a:spcBef>
              <a:spcAft>
                <a:spcPct val="0"/>
              </a:spcAft>
              <a:defRPr sz="3600" b="1">
                <a:solidFill>
                  <a:schemeClr val="tx1"/>
                </a:solidFill>
                <a:latin typeface="Arial" charset="0"/>
                <a:ea typeface="ＭＳ Ｐゴシック" charset="0"/>
              </a:defRPr>
            </a:lvl3pPr>
            <a:lvl4pPr algn="ctr" defTabSz="509412" rtl="0" eaLnBrk="1" fontAlgn="base" hangingPunct="1">
              <a:spcBef>
                <a:spcPct val="0"/>
              </a:spcBef>
              <a:spcAft>
                <a:spcPct val="0"/>
              </a:spcAft>
              <a:defRPr sz="3600" b="1">
                <a:solidFill>
                  <a:schemeClr val="tx1"/>
                </a:solidFill>
                <a:latin typeface="Arial" charset="0"/>
                <a:ea typeface="ＭＳ Ｐゴシック" charset="0"/>
              </a:defRPr>
            </a:lvl4pPr>
            <a:lvl5pPr algn="ctr" defTabSz="509412" rtl="0" eaLnBrk="1" fontAlgn="base" hangingPunct="1">
              <a:spcBef>
                <a:spcPct val="0"/>
              </a:spcBef>
              <a:spcAft>
                <a:spcPct val="0"/>
              </a:spcAft>
              <a:defRPr sz="3600" b="1">
                <a:solidFill>
                  <a:schemeClr val="tx1"/>
                </a:solidFill>
                <a:latin typeface="Arial" charset="0"/>
                <a:ea typeface="ＭＳ Ｐゴシック" charset="0"/>
              </a:defRPr>
            </a:lvl5pPr>
            <a:lvl6pPr marL="509412" algn="ctr" defTabSz="509412" rtl="0" eaLnBrk="1" fontAlgn="base" hangingPunct="1">
              <a:spcBef>
                <a:spcPct val="0"/>
              </a:spcBef>
              <a:spcAft>
                <a:spcPct val="0"/>
              </a:spcAft>
              <a:defRPr sz="3600" b="1">
                <a:solidFill>
                  <a:schemeClr val="tx1"/>
                </a:solidFill>
                <a:latin typeface="Arial" charset="0"/>
                <a:ea typeface="ＭＳ Ｐゴシック" charset="0"/>
              </a:defRPr>
            </a:lvl6pPr>
            <a:lvl7pPr marL="1018824" algn="ctr" defTabSz="509412" rtl="0" eaLnBrk="1" fontAlgn="base" hangingPunct="1">
              <a:spcBef>
                <a:spcPct val="0"/>
              </a:spcBef>
              <a:spcAft>
                <a:spcPct val="0"/>
              </a:spcAft>
              <a:defRPr sz="3600" b="1">
                <a:solidFill>
                  <a:schemeClr val="tx1"/>
                </a:solidFill>
                <a:latin typeface="Arial" charset="0"/>
                <a:ea typeface="ＭＳ Ｐゴシック" charset="0"/>
              </a:defRPr>
            </a:lvl7pPr>
            <a:lvl8pPr marL="1528237" algn="ctr" defTabSz="509412" rtl="0" eaLnBrk="1" fontAlgn="base" hangingPunct="1">
              <a:spcBef>
                <a:spcPct val="0"/>
              </a:spcBef>
              <a:spcAft>
                <a:spcPct val="0"/>
              </a:spcAft>
              <a:defRPr sz="3600" b="1">
                <a:solidFill>
                  <a:schemeClr val="tx1"/>
                </a:solidFill>
                <a:latin typeface="Arial" charset="0"/>
                <a:ea typeface="ＭＳ Ｐゴシック" charset="0"/>
              </a:defRPr>
            </a:lvl8pPr>
            <a:lvl9pPr marL="2037649" algn="ctr" defTabSz="509412" rtl="0" eaLnBrk="1" fontAlgn="base" hangingPunct="1">
              <a:spcBef>
                <a:spcPct val="0"/>
              </a:spcBef>
              <a:spcAft>
                <a:spcPct val="0"/>
              </a:spcAft>
              <a:defRPr sz="3600" b="1">
                <a:solidFill>
                  <a:schemeClr val="tx1"/>
                </a:solidFill>
                <a:latin typeface="Arial" charset="0"/>
                <a:ea typeface="ＭＳ Ｐゴシック" charset="0"/>
              </a:defRPr>
            </a:lvl9pPr>
          </a:lstStyle>
          <a:p>
            <a:r>
              <a:rPr lang="en-US" sz="2400" dirty="0" smtClean="0"/>
              <a:t>Linear</a:t>
            </a:r>
            <a:endParaRPr lang="en-US" sz="2400" dirty="0"/>
          </a:p>
        </p:txBody>
      </p:sp>
    </p:spTree>
    <p:extLst>
      <p:ext uri="{BB962C8B-B14F-4D97-AF65-F5344CB8AC3E}">
        <p14:creationId xmlns:p14="http://schemas.microsoft.com/office/powerpoint/2010/main" val="79459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8818"/>
            <a:ext cx="9052560" cy="1085376"/>
          </a:xfrm>
        </p:spPr>
        <p:txBody>
          <a:bodyPr/>
          <a:lstStyle/>
          <a:p>
            <a:r>
              <a:rPr lang="en-US" dirty="0" smtClean="0"/>
              <a:t>ANN Types</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
        <p:nvSpPr>
          <p:cNvPr id="9" name="Content Placeholder 2"/>
          <p:cNvSpPr txBox="1">
            <a:spLocks/>
          </p:cNvSpPr>
          <p:nvPr/>
        </p:nvSpPr>
        <p:spPr bwMode="auto">
          <a:xfrm>
            <a:off x="903774" y="1595554"/>
            <a:ext cx="7578132" cy="154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DNNs and LSTM</a:t>
            </a:r>
          </a:p>
          <a:p>
            <a:pPr lvl="1"/>
            <a:r>
              <a:rPr lang="en-US" dirty="0" smtClean="0"/>
              <a:t>fully-connected - no reuse</a:t>
            </a:r>
          </a:p>
          <a:p>
            <a:pPr lvl="1"/>
            <a:r>
              <a:rPr lang="en-US" dirty="0" smtClean="0"/>
              <a:t>classifier stage in CNNs</a:t>
            </a:r>
          </a:p>
        </p:txBody>
      </p:sp>
      <p:sp>
        <p:nvSpPr>
          <p:cNvPr id="7" name="Content Placeholder 2"/>
          <p:cNvSpPr txBox="1">
            <a:spLocks/>
          </p:cNvSpPr>
          <p:nvPr/>
        </p:nvSpPr>
        <p:spPr bwMode="auto">
          <a:xfrm>
            <a:off x="8039266" y="6218270"/>
            <a:ext cx="1010809" cy="2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normAutofit fontScale="92500" lnSpcReduction="10000"/>
          </a:bodyPr>
          <a:lstStyle>
            <a:lvl1pPr marL="382059" indent="-382059" algn="l" defTabSz="509412" rtl="0" eaLnBrk="1" fontAlgn="base" hangingPunct="1">
              <a:lnSpc>
                <a:spcPct val="100000"/>
              </a:lnSpc>
              <a:spcBef>
                <a:spcPct val="20000"/>
              </a:spcBef>
              <a:spcAft>
                <a:spcPts val="300"/>
              </a:spcAft>
              <a:buFont typeface="Arial" charset="0"/>
              <a:buChar char="•"/>
              <a:defRPr sz="2800" kern="1200">
                <a:solidFill>
                  <a:schemeClr val="tx1"/>
                </a:solidFill>
                <a:latin typeface="Arial"/>
                <a:ea typeface="ＭＳ Ｐゴシック" charset="0"/>
                <a:cs typeface="Arial"/>
              </a:defRPr>
            </a:lvl1pPr>
            <a:lvl2pPr marL="827795" indent="-318383" algn="l" defTabSz="509412" rtl="0" eaLnBrk="1" fontAlgn="base" hangingPunct="1">
              <a:lnSpc>
                <a:spcPct val="100000"/>
              </a:lnSpc>
              <a:spcBef>
                <a:spcPct val="20000"/>
              </a:spcBef>
              <a:spcAft>
                <a:spcPts val="300"/>
              </a:spcAft>
              <a:buFont typeface="Arial" charset="0"/>
              <a:buChar char="–"/>
              <a:defRPr sz="2400" kern="1200">
                <a:solidFill>
                  <a:schemeClr val="tx1"/>
                </a:solidFill>
                <a:latin typeface="Arial"/>
                <a:ea typeface="ＭＳ Ｐゴシック" charset="0"/>
                <a:cs typeface="Arial"/>
              </a:defRPr>
            </a:lvl2pPr>
            <a:lvl3pPr marL="1273531" indent="-254706" algn="l" defTabSz="509412" rtl="0" eaLnBrk="1" fontAlgn="base" hangingPunct="1">
              <a:lnSpc>
                <a:spcPct val="100000"/>
              </a:lnSpc>
              <a:spcBef>
                <a:spcPct val="20000"/>
              </a:spcBef>
              <a:spcAft>
                <a:spcPts val="300"/>
              </a:spcAft>
              <a:buFont typeface="Arial" charset="0"/>
              <a:buChar char="•"/>
              <a:defRPr sz="2000" kern="1200">
                <a:solidFill>
                  <a:schemeClr val="tx1"/>
                </a:solidFill>
                <a:latin typeface="Arial"/>
                <a:ea typeface="ＭＳ Ｐゴシック" charset="0"/>
                <a:cs typeface="Arial"/>
              </a:defRPr>
            </a:lvl3pPr>
            <a:lvl4pPr marL="1782943"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4pPr>
            <a:lvl5pPr marL="2292355" indent="-254706" algn="l" defTabSz="509412" rtl="0" eaLnBrk="1" fontAlgn="base" hangingPunct="1">
              <a:lnSpc>
                <a:spcPct val="100000"/>
              </a:lnSpc>
              <a:spcBef>
                <a:spcPct val="20000"/>
              </a:spcBef>
              <a:spcAft>
                <a:spcPts val="300"/>
              </a:spcAft>
              <a:buFont typeface="Arial" charset="0"/>
              <a:buChar char="»"/>
              <a:defRPr sz="18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marL="0" indent="0" fontAlgn="auto">
              <a:spcAft>
                <a:spcPts val="669"/>
              </a:spcAft>
              <a:buNone/>
              <a:defRPr/>
            </a:pPr>
            <a:r>
              <a:rPr lang="en-US" sz="1200" dirty="0" smtClean="0">
                <a:solidFill>
                  <a:srgbClr val="000000"/>
                </a:solidFill>
                <a:latin typeface="Monaco"/>
                <a:cs typeface="Monaco"/>
              </a:rPr>
              <a:t>from [27]</a:t>
            </a:r>
            <a:endParaRPr lang="en-US" sz="1200" dirty="0">
              <a:solidFill>
                <a:srgbClr val="000000"/>
              </a:solidFill>
              <a:latin typeface="Monaco"/>
              <a:cs typeface="Monaco"/>
            </a:endParaRPr>
          </a:p>
        </p:txBody>
      </p:sp>
      <p:pic>
        <p:nvPicPr>
          <p:cNvPr id="3" name="Picture 2" descr="fc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59" y="3550610"/>
            <a:ext cx="4533900" cy="2305050"/>
          </a:xfrm>
          <a:prstGeom prst="rect">
            <a:avLst/>
          </a:prstGeom>
        </p:spPr>
      </p:pic>
      <p:pic>
        <p:nvPicPr>
          <p:cNvPr id="5" name="Picture 4" descr="foo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204" y="2577794"/>
            <a:ext cx="2633345" cy="2814955"/>
          </a:xfrm>
          <a:prstGeom prst="rect">
            <a:avLst/>
          </a:prstGeom>
        </p:spPr>
      </p:pic>
    </p:spTree>
    <p:extLst>
      <p:ext uri="{BB962C8B-B14F-4D97-AF65-F5344CB8AC3E}">
        <p14:creationId xmlns:p14="http://schemas.microsoft.com/office/powerpoint/2010/main" val="289124889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1210839"/>
          </a:xfrm>
        </p:spPr>
        <p:txBody>
          <a:bodyPr/>
          <a:lstStyle/>
          <a:p>
            <a:r>
              <a:rPr lang="en-US" dirty="0"/>
              <a:t>Artificial Neural Networks</a:t>
            </a:r>
            <a:br>
              <a:rPr lang="en-US" dirty="0"/>
            </a:br>
            <a:r>
              <a:rPr lang="en-US" dirty="0"/>
              <a:t>Rate-based</a:t>
            </a:r>
          </a:p>
        </p:txBody>
      </p:sp>
      <p:pic>
        <p:nvPicPr>
          <p:cNvPr id="4" name="Content Placeholder 3" descr="RateBasedNeuralNetwork.pdf"/>
          <p:cNvPicPr>
            <a:picLocks noGrp="1" noChangeAspect="1"/>
          </p:cNvPicPr>
          <p:nvPr>
            <p:ph idx="1"/>
          </p:nvPr>
        </p:nvPicPr>
        <p:blipFill rotWithShape="1">
          <a:blip r:embed="rId3">
            <a:extLst>
              <a:ext uri="{28A0092B-C50C-407E-A947-70E740481C1C}">
                <a14:useLocalDpi xmlns:a14="http://schemas.microsoft.com/office/drawing/2010/main" val="0"/>
              </a:ext>
            </a:extLst>
          </a:blip>
          <a:srcRect t="-983" b="1736"/>
          <a:stretch/>
        </p:blipFill>
        <p:spPr>
          <a:xfrm>
            <a:off x="1251080" y="2327623"/>
            <a:ext cx="7631153" cy="4713857"/>
          </a:xfrm>
        </p:spPr>
      </p:pic>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60</a:t>
            </a:fld>
            <a:endParaRPr lang="en-US"/>
          </a:p>
        </p:txBody>
      </p:sp>
      <p:sp>
        <p:nvSpPr>
          <p:cNvPr id="3" name="Rectangular Callout 2"/>
          <p:cNvSpPr/>
          <p:nvPr/>
        </p:nvSpPr>
        <p:spPr>
          <a:xfrm>
            <a:off x="863600" y="5418430"/>
            <a:ext cx="1137920" cy="751840"/>
          </a:xfrm>
          <a:prstGeom prst="wedgeRectCallout">
            <a:avLst>
              <a:gd name="adj1" fmla="val 110246"/>
              <a:gd name="adj2" fmla="val -1449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Information stored in connection weights</a:t>
            </a:r>
          </a:p>
        </p:txBody>
      </p:sp>
      <p:sp>
        <p:nvSpPr>
          <p:cNvPr id="6" name="Rectangular Callout 5"/>
          <p:cNvSpPr/>
          <p:nvPr/>
        </p:nvSpPr>
        <p:spPr>
          <a:xfrm flipH="1">
            <a:off x="8195393" y="5618480"/>
            <a:ext cx="1373679" cy="551790"/>
          </a:xfrm>
          <a:prstGeom prst="wedgeRectCallout">
            <a:avLst>
              <a:gd name="adj1" fmla="val 22764"/>
              <a:gd name="adj2" fmla="val -33114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network is class probability or a value</a:t>
            </a:r>
          </a:p>
        </p:txBody>
      </p:sp>
      <p:sp>
        <p:nvSpPr>
          <p:cNvPr id="7" name="Rectangular Callout 6"/>
          <p:cNvSpPr/>
          <p:nvPr/>
        </p:nvSpPr>
        <p:spPr>
          <a:xfrm>
            <a:off x="1584960" y="1798058"/>
            <a:ext cx="1435657" cy="413249"/>
          </a:xfrm>
          <a:prstGeom prst="wedgeRectCallout">
            <a:avLst>
              <a:gd name="adj1" fmla="val 134187"/>
              <a:gd name="adj2" fmla="val 2004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Output of neuron is fixed value</a:t>
            </a:r>
          </a:p>
        </p:txBody>
      </p:sp>
      <p:sp>
        <p:nvSpPr>
          <p:cNvPr id="8" name="Rectangular Callout 7"/>
          <p:cNvSpPr/>
          <p:nvPr/>
        </p:nvSpPr>
        <p:spPr>
          <a:xfrm>
            <a:off x="7045960" y="1798058"/>
            <a:ext cx="1975474" cy="545820"/>
          </a:xfrm>
          <a:prstGeom prst="wedgeRectCallout">
            <a:avLst>
              <a:gd name="adj1" fmla="val -174425"/>
              <a:gd name="adj2" fmla="val 18294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Multiple layers of neurons</a:t>
            </a:r>
          </a:p>
          <a:p>
            <a:pPr algn="ctr"/>
            <a:r>
              <a:rPr lang="en-US" sz="1200" dirty="0">
                <a:solidFill>
                  <a:schemeClr val="tx1"/>
                </a:solidFill>
              </a:rPr>
              <a:t>Outputs of each layer feeds next layer</a:t>
            </a:r>
          </a:p>
        </p:txBody>
      </p:sp>
    </p:spTree>
    <p:extLst>
      <p:ext uri="{BB962C8B-B14F-4D97-AF65-F5344CB8AC3E}">
        <p14:creationId xmlns:p14="http://schemas.microsoft.com/office/powerpoint/2010/main" val="737496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Manager Layer</a:t>
            </a:r>
          </a:p>
        </p:txBody>
      </p:sp>
      <p:sp>
        <p:nvSpPr>
          <p:cNvPr id="3" name="Content Placeholder 2"/>
          <p:cNvSpPr>
            <a:spLocks noGrp="1"/>
          </p:cNvSpPr>
          <p:nvPr>
            <p:ph idx="1"/>
          </p:nvPr>
        </p:nvSpPr>
        <p:spPr>
          <a:xfrm>
            <a:off x="502920" y="1565129"/>
            <a:ext cx="9052560" cy="1828311"/>
          </a:xfrm>
        </p:spPr>
        <p:txBody>
          <a:bodyPr>
            <a:normAutofit fontScale="92500" lnSpcReduction="10000"/>
          </a:bodyPr>
          <a:lstStyle/>
          <a:p>
            <a:r>
              <a:rPr lang="en-US" dirty="0"/>
              <a:t>Decodes instructions</a:t>
            </a:r>
          </a:p>
          <a:p>
            <a:pPr lvl="1"/>
            <a:r>
              <a:rPr lang="en-US" dirty="0"/>
              <a:t>sub-descriptors are sent to dependent blocks</a:t>
            </a:r>
          </a:p>
          <a:p>
            <a:r>
              <a:rPr lang="en-US" dirty="0"/>
              <a:t>Reads and writes to main memory</a:t>
            </a:r>
          </a:p>
          <a:p>
            <a:r>
              <a:rPr lang="en-US" dirty="0"/>
              <a:t>Communicates to host and other SSCs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61</a:t>
            </a:fld>
            <a:endParaRPr lang="en-US"/>
          </a:p>
        </p:txBody>
      </p:sp>
      <p:pic>
        <p:nvPicPr>
          <p:cNvPr id="4" name="Picture 3" descr="Mana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3352800"/>
            <a:ext cx="5461000" cy="3913137"/>
          </a:xfrm>
          <a:prstGeom prst="rect">
            <a:avLst/>
          </a:prstGeom>
        </p:spPr>
      </p:pic>
    </p:spTree>
    <p:extLst>
      <p:ext uri="{BB962C8B-B14F-4D97-AF65-F5344CB8AC3E}">
        <p14:creationId xmlns:p14="http://schemas.microsoft.com/office/powerpoint/2010/main" val="719233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74254"/>
            <a:ext cx="9052560" cy="1210839"/>
          </a:xfrm>
        </p:spPr>
        <p:txBody>
          <a:bodyPr/>
          <a:lstStyle/>
          <a:p>
            <a:r>
              <a:rPr lang="en-US" dirty="0" smtClean="0"/>
              <a:t>Feature kernels</a:t>
            </a:r>
            <a:endParaRPr lang="en-US" dirty="0"/>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62</a:t>
            </a:fld>
            <a:endParaRPr lang="en-US"/>
          </a:p>
        </p:txBody>
      </p:sp>
      <p:pic>
        <p:nvPicPr>
          <p:cNvPr id="5" name="Picture 4" descr="locallyConnected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208" y="1785093"/>
            <a:ext cx="5012312" cy="5408021"/>
          </a:xfrm>
          <a:prstGeom prst="rect">
            <a:avLst/>
          </a:prstGeom>
        </p:spPr>
      </p:pic>
    </p:spTree>
    <p:extLst>
      <p:ext uri="{BB962C8B-B14F-4D97-AF65-F5344CB8AC3E}">
        <p14:creationId xmlns:p14="http://schemas.microsoft.com/office/powerpoint/2010/main" val="314516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5733"/>
            <a:ext cx="9052560" cy="1210839"/>
          </a:xfrm>
        </p:spPr>
        <p:txBody>
          <a:bodyPr/>
          <a:lstStyle/>
          <a:p>
            <a:r>
              <a:rPr lang="en-US" dirty="0"/>
              <a:t>Processing (PE) Layer</a:t>
            </a:r>
          </a:p>
        </p:txBody>
      </p:sp>
      <p:sp>
        <p:nvSpPr>
          <p:cNvPr id="3" name="Content Placeholder 2"/>
          <p:cNvSpPr>
            <a:spLocks noGrp="1"/>
          </p:cNvSpPr>
          <p:nvPr>
            <p:ph idx="1"/>
          </p:nvPr>
        </p:nvSpPr>
        <p:spPr>
          <a:xfrm>
            <a:off x="502920" y="1565129"/>
            <a:ext cx="9052560" cy="1828311"/>
          </a:xfrm>
        </p:spPr>
        <p:txBody>
          <a:bodyPr>
            <a:normAutofit fontScale="85000" lnSpcReduction="20000"/>
          </a:bodyPr>
          <a:lstStyle/>
          <a:p>
            <a:r>
              <a:rPr lang="en-US" dirty="0"/>
              <a:t>Streaming operations operate on data directly from the Stack bus</a:t>
            </a:r>
          </a:p>
          <a:p>
            <a:pPr lvl="1"/>
            <a:r>
              <a:rPr lang="en-US" dirty="0"/>
              <a:t>MAC, Multiply</a:t>
            </a:r>
          </a:p>
          <a:p>
            <a:r>
              <a:rPr lang="en-US" dirty="0"/>
              <a:t>SIMD Wrapper performs post </a:t>
            </a:r>
            <a:r>
              <a:rPr lang="en-US" dirty="0" err="1"/>
              <a:t>stOp</a:t>
            </a:r>
            <a:r>
              <a:rPr lang="en-US" dirty="0"/>
              <a:t> tasks</a:t>
            </a:r>
          </a:p>
          <a:p>
            <a:pPr lvl="1"/>
            <a:r>
              <a:rPr lang="en-US" dirty="0"/>
              <a:t>add/divide/exponent, sends result back to manager</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63</a:t>
            </a:fld>
            <a:endParaRPr lang="en-US"/>
          </a:p>
        </p:txBody>
      </p:sp>
      <p:pic>
        <p:nvPicPr>
          <p:cNvPr id="8" name="Picture 7" descr="P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470" y="3535680"/>
            <a:ext cx="4896969" cy="3393440"/>
          </a:xfrm>
          <a:prstGeom prst="rect">
            <a:avLst/>
          </a:prstGeom>
        </p:spPr>
      </p:pic>
    </p:spTree>
    <p:extLst>
      <p:ext uri="{BB962C8B-B14F-4D97-AF65-F5344CB8AC3E}">
        <p14:creationId xmlns:p14="http://schemas.microsoft.com/office/powerpoint/2010/main" val="577033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502920" y="1917581"/>
            <a:ext cx="9052560" cy="1981675"/>
          </a:xfrm>
        </p:spPr>
        <p:txBody>
          <a:bodyPr>
            <a:normAutofit/>
          </a:bodyPr>
          <a:lstStyle/>
          <a:p>
            <a:r>
              <a:rPr lang="en-US" dirty="0"/>
              <a:t>Scaling based on synthesizing representative block at 28nm and 65nm</a:t>
            </a:r>
          </a:p>
          <a:p>
            <a:pPr lvl="1"/>
            <a:r>
              <a:rPr lang="en-US" dirty="0"/>
              <a:t>designed using 65nm library</a:t>
            </a:r>
          </a:p>
          <a:p>
            <a:pPr lvl="1"/>
            <a:r>
              <a:rPr lang="en-US" dirty="0"/>
              <a:t>28nm is target technology</a:t>
            </a:r>
          </a:p>
        </p:txBody>
      </p:sp>
      <p:sp>
        <p:nvSpPr>
          <p:cNvPr id="2" name="Title 1"/>
          <p:cNvSpPr>
            <a:spLocks noGrp="1"/>
          </p:cNvSpPr>
          <p:nvPr>
            <p:ph type="title"/>
          </p:nvPr>
        </p:nvSpPr>
        <p:spPr>
          <a:xfrm>
            <a:off x="1234440" y="543889"/>
            <a:ext cx="7378831" cy="1210839"/>
          </a:xfrm>
        </p:spPr>
        <p:txBody>
          <a:bodyPr/>
          <a:lstStyle/>
          <a:p>
            <a:r>
              <a:rPr lang="en-US" dirty="0"/>
              <a:t>Power/Area Scaling assumptions</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64</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808092975"/>
              </p:ext>
            </p:extLst>
          </p:nvPr>
        </p:nvGraphicFramePr>
        <p:xfrm>
          <a:off x="870015" y="4200280"/>
          <a:ext cx="8107680" cy="1351280"/>
        </p:xfrm>
        <a:graphic>
          <a:graphicData uri="http://schemas.openxmlformats.org/presentationml/2006/ole">
            <mc:AlternateContent xmlns:mc="http://schemas.openxmlformats.org/markup-compatibility/2006">
              <mc:Choice xmlns:v="urn:schemas-microsoft-com:vml" Requires="v">
                <p:oleObj spid="_x0000_s11364" name="Worksheet" r:id="rId4" imgW="5791200" imgH="965200" progId="Excel.Sheet.12">
                  <p:embed/>
                </p:oleObj>
              </mc:Choice>
              <mc:Fallback>
                <p:oleObj name="Worksheet" r:id="rId4" imgW="5791200" imgH="965200" progId="Excel.Sheet.12">
                  <p:embed/>
                  <p:pic>
                    <p:nvPicPr>
                      <p:cNvPr id="3" name="Object 2"/>
                      <p:cNvPicPr/>
                      <p:nvPr/>
                    </p:nvPicPr>
                    <p:blipFill>
                      <a:blip r:embed="rId5"/>
                      <a:stretch>
                        <a:fillRect/>
                      </a:stretch>
                    </p:blipFill>
                    <p:spPr>
                      <a:xfrm>
                        <a:off x="870015" y="4200280"/>
                        <a:ext cx="8107680" cy="1351280"/>
                      </a:xfrm>
                      <a:prstGeom prst="rect">
                        <a:avLst/>
                      </a:prstGeom>
                    </p:spPr>
                  </p:pic>
                </p:oleObj>
              </mc:Fallback>
            </mc:AlternateContent>
          </a:graphicData>
        </a:graphic>
      </p:graphicFrame>
    </p:spTree>
    <p:extLst>
      <p:ext uri="{BB962C8B-B14F-4D97-AF65-F5344CB8AC3E}">
        <p14:creationId xmlns:p14="http://schemas.microsoft.com/office/powerpoint/2010/main" val="275202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080" y="623891"/>
            <a:ext cx="5998564" cy="859469"/>
          </a:xfrm>
        </p:spPr>
        <p:txBody>
          <a:bodyPr/>
          <a:lstStyle/>
          <a:p>
            <a:r>
              <a:rPr lang="en-US" dirty="0"/>
              <a:t>DRAM and Stack Buses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65</a:t>
            </a:fld>
            <a:endParaRPr lang="en-US"/>
          </a:p>
        </p:txBody>
      </p:sp>
      <p:pic>
        <p:nvPicPr>
          <p:cNvPr id="3" name="Picture 2"/>
          <p:cNvPicPr>
            <a:picLocks noChangeAspect="1"/>
          </p:cNvPicPr>
          <p:nvPr/>
        </p:nvPicPr>
        <p:blipFill>
          <a:blip r:embed="rId3"/>
          <a:stretch>
            <a:fillRect/>
          </a:stretch>
        </p:blipFill>
        <p:spPr>
          <a:xfrm>
            <a:off x="1402080" y="1503680"/>
            <a:ext cx="8153400" cy="3873500"/>
          </a:xfrm>
          <a:prstGeom prst="rect">
            <a:avLst/>
          </a:prstGeom>
        </p:spPr>
      </p:pic>
      <p:pic>
        <p:nvPicPr>
          <p:cNvPr id="6" name="Picture 5"/>
          <p:cNvPicPr>
            <a:picLocks noChangeAspect="1"/>
          </p:cNvPicPr>
          <p:nvPr/>
        </p:nvPicPr>
        <p:blipFill>
          <a:blip r:embed="rId4"/>
          <a:stretch>
            <a:fillRect/>
          </a:stretch>
        </p:blipFill>
        <p:spPr>
          <a:xfrm>
            <a:off x="2766061" y="5679440"/>
            <a:ext cx="3929380" cy="1334375"/>
          </a:xfrm>
          <a:prstGeom prst="rect">
            <a:avLst/>
          </a:prstGeom>
        </p:spPr>
      </p:pic>
    </p:spTree>
    <p:extLst>
      <p:ext uri="{BB962C8B-B14F-4D97-AF65-F5344CB8AC3E}">
        <p14:creationId xmlns:p14="http://schemas.microsoft.com/office/powerpoint/2010/main" val="1597899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Manager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66</a:t>
            </a:fld>
            <a:endParaRPr lang="en-US"/>
          </a:p>
        </p:txBody>
      </p:sp>
      <p:pic>
        <p:nvPicPr>
          <p:cNvPr id="3" name="Picture 2" descr="systemController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802" y="2255330"/>
            <a:ext cx="5568884" cy="4077219"/>
          </a:xfrm>
          <a:prstGeom prst="rect">
            <a:avLst/>
          </a:prstGeom>
        </p:spPr>
      </p:pic>
    </p:spTree>
    <p:extLst>
      <p:ext uri="{BB962C8B-B14F-4D97-AF65-F5344CB8AC3E}">
        <p14:creationId xmlns:p14="http://schemas.microsoft.com/office/powerpoint/2010/main" val="2695106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04406"/>
            <a:ext cx="9052560" cy="1210839"/>
          </a:xfrm>
        </p:spPr>
        <p:txBody>
          <a:bodyPr/>
          <a:lstStyle/>
          <a:p>
            <a:r>
              <a:rPr lang="en-US" dirty="0"/>
              <a:t>MRC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67</a:t>
            </a:fld>
            <a:endParaRPr lang="en-US"/>
          </a:p>
        </p:txBody>
      </p:sp>
      <p:pic>
        <p:nvPicPr>
          <p:cNvPr id="7" name="Picture 6" descr="mr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057" y="2231720"/>
            <a:ext cx="7204171" cy="3887673"/>
          </a:xfrm>
          <a:prstGeom prst="rect">
            <a:avLst/>
          </a:prstGeom>
        </p:spPr>
      </p:pic>
    </p:spTree>
    <p:extLst>
      <p:ext uri="{BB962C8B-B14F-4D97-AF65-F5344CB8AC3E}">
        <p14:creationId xmlns:p14="http://schemas.microsoft.com/office/powerpoint/2010/main" val="1192309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0"/>
            <a:ext cx="9052560" cy="1210839"/>
          </a:xfrm>
        </p:spPr>
        <p:txBody>
          <a:bodyPr/>
          <a:lstStyle/>
          <a:p>
            <a:r>
              <a:rPr lang="en-US" dirty="0"/>
              <a:t>RDP</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68</a:t>
            </a:fld>
            <a:endParaRPr lang="en-US"/>
          </a:p>
        </p:txBody>
      </p:sp>
      <p:pic>
        <p:nvPicPr>
          <p:cNvPr id="5" name="Picture 4" descr="rd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858" y="1908393"/>
            <a:ext cx="6866198" cy="3741461"/>
          </a:xfrm>
          <a:prstGeom prst="rect">
            <a:avLst/>
          </a:prstGeom>
        </p:spPr>
      </p:pic>
    </p:spTree>
    <p:extLst>
      <p:ext uri="{BB962C8B-B14F-4D97-AF65-F5344CB8AC3E}">
        <p14:creationId xmlns:p14="http://schemas.microsoft.com/office/powerpoint/2010/main" val="4267980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27563"/>
            <a:ext cx="9052560" cy="1210839"/>
          </a:xfrm>
        </p:spPr>
        <p:txBody>
          <a:bodyPr/>
          <a:lstStyle/>
          <a:p>
            <a:r>
              <a:rPr lang="en-US" dirty="0"/>
              <a:t>MWC</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69</a:t>
            </a:fld>
            <a:endParaRPr lang="en-US"/>
          </a:p>
        </p:txBody>
      </p:sp>
      <p:pic>
        <p:nvPicPr>
          <p:cNvPr id="5" name="Picture 4" descr="mwc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251" y="2257082"/>
            <a:ext cx="6970698" cy="4070139"/>
          </a:xfrm>
          <a:prstGeom prst="rect">
            <a:avLst/>
          </a:prstGeom>
        </p:spPr>
      </p:pic>
    </p:spTree>
    <p:extLst>
      <p:ext uri="{BB962C8B-B14F-4D97-AF65-F5344CB8AC3E}">
        <p14:creationId xmlns:p14="http://schemas.microsoft.com/office/powerpoint/2010/main" val="344970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Research</a:t>
            </a:r>
          </a:p>
        </p:txBody>
      </p:sp>
      <p:sp>
        <p:nvSpPr>
          <p:cNvPr id="3" name="Content Placeholder 2"/>
          <p:cNvSpPr>
            <a:spLocks noGrp="1"/>
          </p:cNvSpPr>
          <p:nvPr>
            <p:ph idx="1"/>
          </p:nvPr>
        </p:nvSpPr>
        <p:spPr>
          <a:xfrm>
            <a:off x="502918" y="1533516"/>
            <a:ext cx="8927572" cy="5631167"/>
          </a:xfrm>
        </p:spPr>
        <p:txBody>
          <a:bodyPr>
            <a:normAutofit/>
          </a:bodyPr>
          <a:lstStyle/>
          <a:p>
            <a:pPr>
              <a:spcBef>
                <a:spcPts val="600"/>
              </a:spcBef>
              <a:spcAft>
                <a:spcPts val="600"/>
              </a:spcAft>
            </a:pPr>
            <a:r>
              <a:rPr lang="en-US" dirty="0"/>
              <a:t>Most research focused on CNNs</a:t>
            </a:r>
          </a:p>
          <a:p>
            <a:pPr lvl="1">
              <a:spcBef>
                <a:spcPts val="600"/>
              </a:spcBef>
              <a:spcAft>
                <a:spcPts val="600"/>
              </a:spcAft>
            </a:pPr>
            <a:r>
              <a:rPr lang="en-US" dirty="0"/>
              <a:t>can take advantage of SRAM using parameter reuse</a:t>
            </a:r>
          </a:p>
          <a:p>
            <a:pPr>
              <a:spcBef>
                <a:spcPts val="600"/>
              </a:spcBef>
              <a:spcAft>
                <a:spcPts val="600"/>
              </a:spcAft>
            </a:pPr>
            <a:r>
              <a:rPr lang="en-US" dirty="0"/>
              <a:t>A lot of focus on server applications</a:t>
            </a:r>
          </a:p>
          <a:p>
            <a:pPr lvl="1">
              <a:spcBef>
                <a:spcPts val="600"/>
              </a:spcBef>
              <a:spcAft>
                <a:spcPts val="600"/>
              </a:spcAft>
            </a:pPr>
            <a:r>
              <a:rPr lang="en-US" dirty="0"/>
              <a:t>perhaps lots of research $$ available??</a:t>
            </a:r>
          </a:p>
          <a:p>
            <a:pPr lvl="1">
              <a:spcBef>
                <a:spcPts val="600"/>
              </a:spcBef>
              <a:spcAft>
                <a:spcPts val="600"/>
              </a:spcAft>
            </a:pPr>
            <a:r>
              <a:rPr lang="en-US" dirty="0"/>
              <a:t>server applications can take advantage of SRAM for batch processing</a:t>
            </a:r>
          </a:p>
          <a:p>
            <a:pPr>
              <a:spcBef>
                <a:spcPts val="600"/>
              </a:spcBef>
              <a:spcAft>
                <a:spcPts val="600"/>
              </a:spcAft>
            </a:pPr>
            <a:r>
              <a:rPr lang="en-US" dirty="0"/>
              <a:t>But many DNNs are fully-connected </a:t>
            </a:r>
            <a:r>
              <a:rPr lang="en-US" dirty="0" smtClean="0"/>
              <a:t>[1]</a:t>
            </a:r>
            <a:endParaRPr lang="en-US" dirty="0"/>
          </a:p>
          <a:p>
            <a:pPr lvl="1">
              <a:spcBef>
                <a:spcPts val="600"/>
              </a:spcBef>
              <a:spcAft>
                <a:spcPts val="600"/>
              </a:spcAft>
            </a:pPr>
            <a:r>
              <a:rPr lang="en-US" dirty="0">
                <a:solidFill>
                  <a:srgbClr val="000000"/>
                </a:solidFill>
                <a:cs typeface="Monaco"/>
              </a:rPr>
              <a:t>LSTM and MLPs</a:t>
            </a:r>
          </a:p>
          <a:p>
            <a:pPr lvl="1">
              <a:spcBef>
                <a:spcPts val="600"/>
              </a:spcBef>
              <a:spcAft>
                <a:spcPts val="600"/>
              </a:spcAft>
            </a:pPr>
            <a:r>
              <a:rPr lang="en-US" dirty="0">
                <a:solidFill>
                  <a:srgbClr val="000000"/>
                </a:solidFill>
                <a:cs typeface="Monaco"/>
              </a:rPr>
              <a:t>classifier stage of all ANNs including </a:t>
            </a:r>
            <a:r>
              <a:rPr lang="en-US" dirty="0" smtClean="0">
                <a:solidFill>
                  <a:srgbClr val="000000"/>
                </a:solidFill>
                <a:cs typeface="Monaco"/>
              </a:rPr>
              <a:t>CNN</a:t>
            </a:r>
          </a:p>
          <a:p>
            <a:pPr lvl="1">
              <a:spcBef>
                <a:spcPts val="600"/>
              </a:spcBef>
              <a:spcAft>
                <a:spcPts val="600"/>
              </a:spcAft>
            </a:pPr>
            <a:r>
              <a:rPr lang="en-US" dirty="0" smtClean="0">
                <a:solidFill>
                  <a:srgbClr val="000000"/>
                </a:solidFill>
                <a:cs typeface="Monaco"/>
              </a:rPr>
              <a:t>CNNs represented only 5% of cloud workload [1]</a:t>
            </a:r>
            <a:endParaRPr lang="en-US" dirty="0">
              <a:solidFill>
                <a:srgbClr val="000000"/>
              </a:solidFill>
              <a:cs typeface="Monaco"/>
            </a:endParaRP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227553858"/>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66050"/>
            <a:ext cx="9052560" cy="1210839"/>
          </a:xfrm>
        </p:spPr>
        <p:txBody>
          <a:bodyPr/>
          <a:lstStyle/>
          <a:p>
            <a:r>
              <a:rPr lang="en-US" dirty="0"/>
              <a:t>PE Controller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70</a:t>
            </a:fld>
            <a:endParaRPr lang="en-US"/>
          </a:p>
        </p:txBody>
      </p:sp>
      <p:pic>
        <p:nvPicPr>
          <p:cNvPr id="5" name="Picture 4" descr="PEcntl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65" y="2349063"/>
            <a:ext cx="7916223" cy="3839605"/>
          </a:xfrm>
          <a:prstGeom prst="rect">
            <a:avLst/>
          </a:prstGeom>
        </p:spPr>
      </p:pic>
    </p:spTree>
    <p:extLst>
      <p:ext uri="{BB962C8B-B14F-4D97-AF65-F5344CB8AC3E}">
        <p14:creationId xmlns:p14="http://schemas.microsoft.com/office/powerpoint/2010/main" val="3078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SIMD Wrapper</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71</a:t>
            </a:fld>
            <a:endParaRPr lang="en-US"/>
          </a:p>
        </p:txBody>
      </p:sp>
      <p:pic>
        <p:nvPicPr>
          <p:cNvPr id="5" name="Picture 4" descr="SIMDwrapper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375" y="2085982"/>
            <a:ext cx="6087715" cy="4422208"/>
          </a:xfrm>
          <a:prstGeom prst="rect">
            <a:avLst/>
          </a:prstGeom>
        </p:spPr>
      </p:pic>
    </p:spTree>
    <p:extLst>
      <p:ext uri="{BB962C8B-B14F-4D97-AF65-F5344CB8AC3E}">
        <p14:creationId xmlns:p14="http://schemas.microsoft.com/office/powerpoint/2010/main" val="1327864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42893"/>
            <a:ext cx="9052560" cy="1210839"/>
          </a:xfrm>
        </p:spPr>
        <p:txBody>
          <a:bodyPr/>
          <a:lstStyle/>
          <a:p>
            <a:r>
              <a:rPr lang="en-US" dirty="0"/>
              <a:t>Streaming Operations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72</a:t>
            </a:fld>
            <a:endParaRPr lang="en-US"/>
          </a:p>
        </p:txBody>
      </p:sp>
      <p:pic>
        <p:nvPicPr>
          <p:cNvPr id="3" name="Picture 2" descr="streamingOpBlock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926" y="1941518"/>
            <a:ext cx="5656668" cy="4455960"/>
          </a:xfrm>
          <a:prstGeom prst="rect">
            <a:avLst/>
          </a:prstGeom>
        </p:spPr>
      </p:pic>
    </p:spTree>
    <p:extLst>
      <p:ext uri="{BB962C8B-B14F-4D97-AF65-F5344CB8AC3E}">
        <p14:creationId xmlns:p14="http://schemas.microsoft.com/office/powerpoint/2010/main" val="3184163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27497"/>
            <a:ext cx="9052560" cy="1210839"/>
          </a:xfrm>
        </p:spPr>
        <p:txBody>
          <a:bodyPr/>
          <a:lstStyle/>
          <a:p>
            <a:r>
              <a:rPr lang="en-US" dirty="0"/>
              <a:t>Classifier Implementation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73</a:t>
            </a:fld>
            <a:endParaRPr lang="en-US"/>
          </a:p>
        </p:txBody>
      </p:sp>
      <p:pic>
        <p:nvPicPr>
          <p:cNvPr id="5" name="Picture 4" descr="classifierDiagra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59" y="2165053"/>
            <a:ext cx="4292600" cy="2209800"/>
          </a:xfrm>
          <a:prstGeom prst="rect">
            <a:avLst/>
          </a:prstGeom>
        </p:spPr>
      </p:pic>
      <p:sp>
        <p:nvSpPr>
          <p:cNvPr id="7" name="Content Placeholder 2"/>
          <p:cNvSpPr>
            <a:spLocks noGrp="1"/>
          </p:cNvSpPr>
          <p:nvPr>
            <p:ph idx="1"/>
          </p:nvPr>
        </p:nvSpPr>
        <p:spPr>
          <a:xfrm>
            <a:off x="587590" y="4709467"/>
            <a:ext cx="9052560" cy="597193"/>
          </a:xfrm>
        </p:spPr>
        <p:txBody>
          <a:bodyPr/>
          <a:lstStyle/>
          <a:p>
            <a:r>
              <a:rPr lang="en-US" sz="2400" dirty="0"/>
              <a:t>Separate into sub-layers</a:t>
            </a:r>
          </a:p>
          <a:p>
            <a:endParaRPr lang="en-US" sz="2400" dirty="0"/>
          </a:p>
          <a:p>
            <a:endParaRPr lang="en-US" sz="2400" dirty="0"/>
          </a:p>
        </p:txBody>
      </p:sp>
    </p:spTree>
    <p:extLst>
      <p:ext uri="{BB962C8B-B14F-4D97-AF65-F5344CB8AC3E}">
        <p14:creationId xmlns:p14="http://schemas.microsoft.com/office/powerpoint/2010/main" val="135963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19801"/>
            <a:ext cx="9052560" cy="935000"/>
          </a:xfrm>
        </p:spPr>
        <p:txBody>
          <a:bodyPr/>
          <a:lstStyle/>
          <a:p>
            <a:r>
              <a:rPr lang="en-US" dirty="0"/>
              <a:t>Classifier Implementation</a:t>
            </a:r>
          </a:p>
        </p:txBody>
      </p:sp>
      <p:sp>
        <p:nvSpPr>
          <p:cNvPr id="3" name="Content Placeholder 2"/>
          <p:cNvSpPr>
            <a:spLocks noGrp="1"/>
          </p:cNvSpPr>
          <p:nvPr>
            <p:ph idx="1"/>
          </p:nvPr>
        </p:nvSpPr>
        <p:spPr>
          <a:xfrm>
            <a:off x="502920" y="6012528"/>
            <a:ext cx="9052560" cy="854098"/>
          </a:xfrm>
        </p:spPr>
        <p:txBody>
          <a:bodyPr/>
          <a:lstStyle/>
          <a:p>
            <a:r>
              <a:rPr lang="en-US" dirty="0"/>
              <a:t>Additional processing absorbed by layer l ANe MAC operation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74</a:t>
            </a:fld>
            <a:endParaRPr lang="en-US"/>
          </a:p>
        </p:txBody>
      </p:sp>
      <p:pic>
        <p:nvPicPr>
          <p:cNvPr id="6" name="Picture 5" descr="classifierSequenceTim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40" y="4156565"/>
            <a:ext cx="8385496" cy="1366439"/>
          </a:xfrm>
          <a:prstGeom prst="rect">
            <a:avLst/>
          </a:prstGeom>
        </p:spPr>
      </p:pic>
      <p:pic>
        <p:nvPicPr>
          <p:cNvPr id="7" name="Picture 6" descr="classifier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37" y="1640893"/>
            <a:ext cx="8443899" cy="2352645"/>
          </a:xfrm>
          <a:prstGeom prst="rect">
            <a:avLst/>
          </a:prstGeom>
        </p:spPr>
      </p:pic>
    </p:spTree>
    <p:extLst>
      <p:ext uri="{BB962C8B-B14F-4D97-AF65-F5344CB8AC3E}">
        <p14:creationId xmlns:p14="http://schemas.microsoft.com/office/powerpoint/2010/main" val="3294443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96709"/>
            <a:ext cx="9052560" cy="973486"/>
          </a:xfrm>
        </p:spPr>
        <p:txBody>
          <a:bodyPr/>
          <a:lstStyle/>
          <a:p>
            <a:r>
              <a:rPr lang="en-US" dirty="0"/>
              <a:t>Pooling Implementation</a:t>
            </a:r>
          </a:p>
        </p:txBody>
      </p:sp>
      <p:sp>
        <p:nvSpPr>
          <p:cNvPr id="3" name="Content Placeholder 2"/>
          <p:cNvSpPr>
            <a:spLocks noGrp="1"/>
          </p:cNvSpPr>
          <p:nvPr>
            <p:ph idx="1"/>
          </p:nvPr>
        </p:nvSpPr>
        <p:spPr>
          <a:xfrm>
            <a:off x="502920" y="1647527"/>
            <a:ext cx="9052560" cy="3517371"/>
          </a:xfrm>
        </p:spPr>
        <p:txBody>
          <a:bodyPr/>
          <a:lstStyle/>
          <a:p>
            <a:r>
              <a:rPr lang="en-US" dirty="0"/>
              <a:t>Pooling performed by ordering previous layers calculation</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75</a:t>
            </a:fld>
            <a:endParaRPr lang="en-US"/>
          </a:p>
        </p:txBody>
      </p:sp>
      <p:pic>
        <p:nvPicPr>
          <p:cNvPr id="5" name="Picture 4" descr="pooling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374" y="3203780"/>
            <a:ext cx="3326344" cy="2313321"/>
          </a:xfrm>
          <a:prstGeom prst="rect">
            <a:avLst/>
          </a:prstGeom>
        </p:spPr>
      </p:pic>
      <p:pic>
        <p:nvPicPr>
          <p:cNvPr id="6" name="Picture 5" descr="poolingImplement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589" y="3055848"/>
            <a:ext cx="3981062" cy="2630596"/>
          </a:xfrm>
          <a:prstGeom prst="rect">
            <a:avLst/>
          </a:prstGeom>
        </p:spPr>
      </p:pic>
    </p:spTree>
    <p:extLst>
      <p:ext uri="{BB962C8B-B14F-4D97-AF65-F5344CB8AC3E}">
        <p14:creationId xmlns:p14="http://schemas.microsoft.com/office/powerpoint/2010/main" val="1541170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7829"/>
            <a:ext cx="9052560" cy="1210839"/>
          </a:xfrm>
        </p:spPr>
        <p:txBody>
          <a:bodyPr/>
          <a:lstStyle/>
          <a:p>
            <a:r>
              <a:rPr lang="en-US" dirty="0"/>
              <a:t>Example DRAM Access Sequence</a:t>
            </a:r>
          </a:p>
        </p:txBody>
      </p:sp>
      <p:pic>
        <p:nvPicPr>
          <p:cNvPr id="10" name="Picture 9" descr="DRAMReadPat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05" y="2182955"/>
            <a:ext cx="8467049" cy="4727747"/>
          </a:xfrm>
          <a:prstGeom prst="rect">
            <a:avLst/>
          </a:prstGeom>
        </p:spPr>
      </p:pic>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76</a:t>
            </a:fld>
            <a:endParaRPr lang="en-US"/>
          </a:p>
        </p:txBody>
      </p:sp>
    </p:spTree>
    <p:extLst>
      <p:ext uri="{BB962C8B-B14F-4D97-AF65-F5344CB8AC3E}">
        <p14:creationId xmlns:p14="http://schemas.microsoft.com/office/powerpoint/2010/main" val="3631085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754380" y="621861"/>
            <a:ext cx="8549640" cy="1013749"/>
          </a:xfrm>
        </p:spPr>
        <p:txBody>
          <a:bodyPr/>
          <a:lstStyle/>
          <a:p>
            <a:r>
              <a:rPr lang="en-US" dirty="0">
                <a:latin typeface="Arial" charset="0"/>
              </a:rPr>
              <a:t>Example Image Recognition CNN</a:t>
            </a:r>
          </a:p>
        </p:txBody>
      </p:sp>
      <p:sp>
        <p:nvSpPr>
          <p:cNvPr id="3" name="Subtitle 2"/>
          <p:cNvSpPr>
            <a:spLocks noGrp="1"/>
          </p:cNvSpPr>
          <p:nvPr>
            <p:ph type="subTitle" idx="1"/>
          </p:nvPr>
        </p:nvSpPr>
        <p:spPr>
          <a:xfrm>
            <a:off x="445924" y="1635307"/>
            <a:ext cx="8968741" cy="5121411"/>
          </a:xfrm>
        </p:spPr>
        <p:txBody>
          <a:bodyPr rtlCol="0">
            <a:normAutofit/>
          </a:bodyPr>
          <a:lstStyle/>
          <a:p>
            <a:pPr marL="382059" indent="-382059" algn="l" fontAlgn="auto">
              <a:spcAft>
                <a:spcPts val="669"/>
              </a:spcAft>
              <a:buFont typeface="Arial"/>
              <a:buChar char="•"/>
              <a:defRPr/>
            </a:pPr>
            <a:r>
              <a:rPr lang="en-US" sz="2400" dirty="0">
                <a:solidFill>
                  <a:srgbClr val="000000"/>
                </a:solidFill>
                <a:ea typeface="+mn-ea"/>
                <a:cs typeface="Monaco"/>
              </a:rPr>
              <a:t>Example taken from </a:t>
            </a:r>
            <a:r>
              <a:rPr lang="en-US" sz="2400" dirty="0" err="1">
                <a:solidFill>
                  <a:srgbClr val="000000"/>
                </a:solidFill>
                <a:ea typeface="+mn-ea"/>
                <a:cs typeface="Monaco"/>
              </a:rPr>
              <a:t>Krizhevsky</a:t>
            </a:r>
            <a:r>
              <a:rPr lang="en-US" sz="2400" dirty="0">
                <a:solidFill>
                  <a:srgbClr val="000000"/>
                </a:solidFill>
                <a:ea typeface="+mn-ea"/>
                <a:cs typeface="Monaco"/>
              </a:rPr>
              <a:t>, </a:t>
            </a:r>
            <a:r>
              <a:rPr lang="en-US" sz="2400" dirty="0" err="1">
                <a:solidFill>
                  <a:srgbClr val="000000"/>
                </a:solidFill>
                <a:ea typeface="+mn-ea"/>
                <a:cs typeface="Monaco"/>
              </a:rPr>
              <a:t>Sutsever</a:t>
            </a:r>
            <a:r>
              <a:rPr lang="en-US" sz="2400" dirty="0">
                <a:solidFill>
                  <a:srgbClr val="000000"/>
                </a:solidFill>
                <a:ea typeface="+mn-ea"/>
                <a:cs typeface="Monaco"/>
              </a:rPr>
              <a:t>, Hinton 2012 </a:t>
            </a:r>
            <a:r>
              <a:rPr lang="en-US" sz="2400" baseline="30000" dirty="0">
                <a:solidFill>
                  <a:srgbClr val="000000"/>
                </a:solidFill>
                <a:ea typeface="+mn-ea"/>
                <a:cs typeface="Monaco"/>
              </a:rPr>
              <a:t>[Kri12]</a:t>
            </a:r>
          </a:p>
          <a:p>
            <a:pPr marL="382059" indent="-382059" algn="l" fontAlgn="auto">
              <a:spcAft>
                <a:spcPts val="669"/>
              </a:spcAft>
              <a:buFont typeface="Arial"/>
              <a:buChar char="•"/>
              <a:defRPr/>
            </a:pPr>
            <a:r>
              <a:rPr lang="en-US" sz="2400" dirty="0">
                <a:solidFill>
                  <a:srgbClr val="000000"/>
                </a:solidFill>
                <a:ea typeface="+mn-ea"/>
                <a:cs typeface="Monaco"/>
              </a:rPr>
              <a:t>Seven layers but only first 3 layers shown</a:t>
            </a:r>
          </a:p>
          <a:p>
            <a:pPr marL="382059" indent="-382059" algn="l" fontAlgn="auto">
              <a:spcAft>
                <a:spcPts val="669"/>
              </a:spcAft>
              <a:buFont typeface="Arial"/>
              <a:buChar char="•"/>
              <a:defRPr/>
            </a:pPr>
            <a:r>
              <a:rPr lang="en-US" sz="2400" dirty="0">
                <a:solidFill>
                  <a:srgbClr val="000000"/>
                </a:solidFill>
                <a:ea typeface="+mn-ea"/>
                <a:cs typeface="Monaco"/>
              </a:rPr>
              <a:t>~60M parameters(~2Gb), ~2GFLOP</a:t>
            </a:r>
          </a:p>
        </p:txBody>
      </p:sp>
      <p:sp>
        <p:nvSpPr>
          <p:cNvPr id="5" name="Slide Number Placeholder 4"/>
          <p:cNvSpPr>
            <a:spLocks noGrp="1"/>
          </p:cNvSpPr>
          <p:nvPr>
            <p:ph type="sldNum" sz="quarter" idx="12"/>
          </p:nvPr>
        </p:nvSpPr>
        <p:spPr/>
        <p:txBody>
          <a:bodyPr/>
          <a:lstStyle/>
          <a:p>
            <a:pPr>
              <a:defRPr/>
            </a:pPr>
            <a:fld id="{01E82176-A547-F94B-AC51-D6E9C882CB88}" type="slidenum">
              <a:rPr lang="en-US" smtClean="0"/>
              <a:pPr>
                <a:defRPr/>
              </a:pPr>
              <a:t>77</a:t>
            </a:fld>
            <a:endParaRPr lang="en-US"/>
          </a:p>
        </p:txBody>
      </p:sp>
    </p:spTree>
    <p:extLst>
      <p:ext uri="{BB962C8B-B14F-4D97-AF65-F5344CB8AC3E}">
        <p14:creationId xmlns:p14="http://schemas.microsoft.com/office/powerpoint/2010/main" val="1380483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TSV Power</a:t>
            </a:r>
          </a:p>
        </p:txBody>
      </p:sp>
      <p:pic>
        <p:nvPicPr>
          <p:cNvPr id="4" name="Picture 3" descr="TSVPowerFig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2027244"/>
            <a:ext cx="5092700" cy="4330700"/>
          </a:xfrm>
          <a:prstGeom prst="rect">
            <a:avLst/>
          </a:prstGeom>
        </p:spPr>
      </p:pic>
      <p:sp>
        <p:nvSpPr>
          <p:cNvPr id="5" name="TextBox 4"/>
          <p:cNvSpPr txBox="1"/>
          <p:nvPr/>
        </p:nvSpPr>
        <p:spPr>
          <a:xfrm>
            <a:off x="6293311" y="1198239"/>
            <a:ext cx="1340744" cy="369332"/>
          </a:xfrm>
          <a:prstGeom prst="rect">
            <a:avLst/>
          </a:prstGeom>
          <a:noFill/>
        </p:spPr>
        <p:txBody>
          <a:bodyPr wrap="none" rtlCol="0">
            <a:spAutoFit/>
          </a:bodyPr>
          <a:lstStyle/>
          <a:p>
            <a:r>
              <a:rPr lang="en-US" dirty="0"/>
              <a:t>from [Liu12]</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78</a:t>
            </a:fld>
            <a:endParaRPr lang="en-US"/>
          </a:p>
        </p:txBody>
      </p:sp>
    </p:spTree>
    <p:extLst>
      <p:ext uri="{BB962C8B-B14F-4D97-AF65-F5344CB8AC3E}">
        <p14:creationId xmlns:p14="http://schemas.microsoft.com/office/powerpoint/2010/main" val="1120532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35816"/>
            <a:ext cx="9052560" cy="884768"/>
          </a:xfrm>
        </p:spPr>
        <p:txBody>
          <a:bodyPr/>
          <a:lstStyle/>
          <a:p>
            <a:r>
              <a:rPr lang="en-US" dirty="0"/>
              <a:t>DiRAM4 Stack</a:t>
            </a:r>
          </a:p>
        </p:txBody>
      </p:sp>
      <p:pic>
        <p:nvPicPr>
          <p:cNvPr id="4" name="Content Placeholder 3" descr="DiRAM4 Stack Figure.png"/>
          <p:cNvPicPr>
            <a:picLocks noGrp="1" noChangeAspect="1"/>
          </p:cNvPicPr>
          <p:nvPr>
            <p:ph idx="1"/>
          </p:nvPr>
        </p:nvPicPr>
        <p:blipFill>
          <a:blip r:embed="rId3">
            <a:extLst>
              <a:ext uri="{28A0092B-C50C-407E-A947-70E740481C1C}">
                <a14:useLocalDpi xmlns:a14="http://schemas.microsoft.com/office/drawing/2010/main" val="0"/>
              </a:ext>
            </a:extLst>
          </a:blip>
          <a:srcRect l="-29079" r="-29079"/>
          <a:stretch>
            <a:fillRect/>
          </a:stretch>
        </p:blipFill>
        <p:spPr>
          <a:xfrm>
            <a:off x="-330816" y="2230969"/>
            <a:ext cx="11429148" cy="4441773"/>
          </a:xfrm>
        </p:spPr>
      </p:pic>
      <p:sp>
        <p:nvSpPr>
          <p:cNvPr id="5" name="TextBox 4"/>
          <p:cNvSpPr txBox="1"/>
          <p:nvPr/>
        </p:nvSpPr>
        <p:spPr>
          <a:xfrm>
            <a:off x="6606082" y="735816"/>
            <a:ext cx="1376586" cy="369332"/>
          </a:xfrm>
          <a:prstGeom prst="rect">
            <a:avLst/>
          </a:prstGeom>
          <a:noFill/>
        </p:spPr>
        <p:txBody>
          <a:bodyPr wrap="none" rtlCol="0">
            <a:spAutoFit/>
          </a:bodyPr>
          <a:lstStyle/>
          <a:p>
            <a:r>
              <a:rPr lang="en-US" dirty="0"/>
              <a:t>from [Pat14]</a:t>
            </a:r>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79</a:t>
            </a:fld>
            <a:endParaRPr lang="en-US"/>
          </a:p>
        </p:txBody>
      </p:sp>
    </p:spTree>
    <p:extLst>
      <p:ext uri="{BB962C8B-B14F-4D97-AF65-F5344CB8AC3E}">
        <p14:creationId xmlns:p14="http://schemas.microsoft.com/office/powerpoint/2010/main" val="424080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88858"/>
            <a:ext cx="9052560" cy="1210839"/>
          </a:xfrm>
        </p:spPr>
        <p:txBody>
          <a:bodyPr/>
          <a:lstStyle/>
          <a:p>
            <a:r>
              <a:rPr lang="en-US" dirty="0"/>
              <a:t>Mission Statement</a:t>
            </a:r>
          </a:p>
        </p:txBody>
      </p:sp>
      <p:sp>
        <p:nvSpPr>
          <p:cNvPr id="3" name="Content Placeholder 2"/>
          <p:cNvSpPr>
            <a:spLocks noGrp="1"/>
          </p:cNvSpPr>
          <p:nvPr>
            <p:ph idx="1"/>
          </p:nvPr>
        </p:nvSpPr>
        <p:spPr>
          <a:xfrm>
            <a:off x="502920" y="1852502"/>
            <a:ext cx="9052560" cy="5157898"/>
          </a:xfrm>
        </p:spPr>
        <p:txBody>
          <a:bodyPr>
            <a:normAutofit lnSpcReduction="10000"/>
          </a:bodyPr>
          <a:lstStyle/>
          <a:p>
            <a:pPr>
              <a:spcBef>
                <a:spcPts val="600"/>
              </a:spcBef>
              <a:spcAft>
                <a:spcPts val="900"/>
              </a:spcAft>
            </a:pPr>
            <a:r>
              <a:rPr lang="en-US" dirty="0"/>
              <a:t>Real world embedded applications will require multiple disparate NNs to be solved simultaneously</a:t>
            </a:r>
          </a:p>
          <a:p>
            <a:pPr lvl="1">
              <a:spcBef>
                <a:spcPts val="600"/>
              </a:spcBef>
              <a:spcAft>
                <a:spcPts val="900"/>
              </a:spcAft>
            </a:pPr>
            <a:r>
              <a:rPr lang="en-US" dirty="0"/>
              <a:t>If ANNs fulfill their potential, they will be used for various system functions</a:t>
            </a:r>
          </a:p>
          <a:p>
            <a:pPr>
              <a:spcBef>
                <a:spcPts val="600"/>
              </a:spcBef>
              <a:spcAft>
                <a:spcPts val="900"/>
              </a:spcAft>
            </a:pPr>
            <a:r>
              <a:rPr lang="en-US" dirty="0"/>
              <a:t>Need the capacity provided by DRAM</a:t>
            </a:r>
          </a:p>
          <a:p>
            <a:pPr lvl="1">
              <a:spcBef>
                <a:spcPts val="600"/>
              </a:spcBef>
              <a:spcAft>
                <a:spcPts val="900"/>
              </a:spcAft>
            </a:pPr>
            <a:r>
              <a:rPr lang="en-US" dirty="0"/>
              <a:t>Avoid dependency on SRAM</a:t>
            </a:r>
          </a:p>
          <a:p>
            <a:pPr lvl="1">
              <a:spcBef>
                <a:spcPts val="600"/>
              </a:spcBef>
              <a:spcAft>
                <a:spcPts val="900"/>
              </a:spcAft>
            </a:pPr>
            <a:r>
              <a:rPr lang="en-US" dirty="0"/>
              <a:t>SRAM is easy to use, but capacity limitations impose ANN size restrictions.</a:t>
            </a:r>
          </a:p>
          <a:p>
            <a:pPr>
              <a:spcBef>
                <a:spcPts val="600"/>
              </a:spcBef>
              <a:spcAft>
                <a:spcPts val="900"/>
              </a:spcAft>
            </a:pPr>
            <a:r>
              <a:rPr lang="en-US" dirty="0"/>
              <a:t>Need to consider the system impact</a:t>
            </a:r>
          </a:p>
          <a:p>
            <a:pPr lvl="1">
              <a:spcBef>
                <a:spcPts val="600"/>
              </a:spcBef>
              <a:spcAft>
                <a:spcPts val="900"/>
              </a:spcAft>
            </a:pPr>
            <a:r>
              <a:rPr lang="en-US" dirty="0"/>
              <a:t>Research often focuses on point problems. Need to consider interaction between blocks.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436884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MA-Power-Calculations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93" y="4393618"/>
            <a:ext cx="9322305" cy="1747932"/>
          </a:xfrm>
          <a:prstGeom prst="rect">
            <a:avLst/>
          </a:prstGeom>
        </p:spPr>
      </p:pic>
      <p:sp>
        <p:nvSpPr>
          <p:cNvPr id="15" name="Rectangle 14"/>
          <p:cNvSpPr/>
          <p:nvPr/>
        </p:nvSpPr>
        <p:spPr>
          <a:xfrm>
            <a:off x="1298470" y="4037243"/>
            <a:ext cx="7961420" cy="2179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2920" y="672873"/>
            <a:ext cx="9052560" cy="979991"/>
          </a:xfrm>
        </p:spPr>
        <p:txBody>
          <a:bodyPr/>
          <a:lstStyle/>
          <a:p>
            <a:r>
              <a:rPr lang="en-US" dirty="0"/>
              <a:t>FMA Power/Area Estimate</a:t>
            </a:r>
          </a:p>
        </p:txBody>
      </p:sp>
      <p:sp>
        <p:nvSpPr>
          <p:cNvPr id="3" name="Content Placeholder 2"/>
          <p:cNvSpPr>
            <a:spLocks noGrp="1"/>
          </p:cNvSpPr>
          <p:nvPr>
            <p:ph idx="1"/>
          </p:nvPr>
        </p:nvSpPr>
        <p:spPr>
          <a:xfrm>
            <a:off x="502920" y="1652865"/>
            <a:ext cx="9052560" cy="1328035"/>
          </a:xfrm>
        </p:spPr>
        <p:txBody>
          <a:bodyPr/>
          <a:lstStyle/>
          <a:p>
            <a:r>
              <a:rPr lang="en-US" dirty="0"/>
              <a:t>Consider an FMA running at the Stack bus speed of ~1GHz, from [GH11] table 1</a:t>
            </a:r>
          </a:p>
        </p:txBody>
      </p:sp>
      <p:pic>
        <p:nvPicPr>
          <p:cNvPr id="6" name="Picture 5"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097" y="2525784"/>
            <a:ext cx="9322305" cy="2330576"/>
          </a:xfrm>
          <a:prstGeom prst="rect">
            <a:avLst/>
          </a:prstGeom>
        </p:spPr>
      </p:pic>
      <p:pic>
        <p:nvPicPr>
          <p:cNvPr id="4" name="Picture 3" descr="FMA-Power-Calculations (dragg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86" y="6256227"/>
            <a:ext cx="9390919" cy="1173865"/>
          </a:xfrm>
          <a:prstGeom prst="rect">
            <a:avLst/>
          </a:prstGeom>
        </p:spPr>
      </p:pic>
      <p:pic>
        <p:nvPicPr>
          <p:cNvPr id="5" name="Picture 4" descr="FMA-Power-Calculations (dragged).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76" y="5123758"/>
            <a:ext cx="9264477" cy="1737089"/>
          </a:xfrm>
          <a:prstGeom prst="rect">
            <a:avLst/>
          </a:prstGeom>
        </p:spPr>
      </p:pic>
      <p:sp>
        <p:nvSpPr>
          <p:cNvPr id="8" name="Slide Number Placeholder 7"/>
          <p:cNvSpPr>
            <a:spLocks noGrp="1"/>
          </p:cNvSpPr>
          <p:nvPr>
            <p:ph type="sldNum" sz="quarter" idx="12"/>
          </p:nvPr>
        </p:nvSpPr>
        <p:spPr/>
        <p:txBody>
          <a:bodyPr/>
          <a:lstStyle/>
          <a:p>
            <a:pPr>
              <a:defRPr/>
            </a:pPr>
            <a:fld id="{3FF2C605-4958-CF43-AA48-80339EFDB0AF}" type="slidenum">
              <a:rPr lang="en-US" smtClean="0"/>
              <a:pPr>
                <a:defRPr/>
              </a:pPr>
              <a:t>80</a:t>
            </a:fld>
            <a:endParaRPr lang="en-US"/>
          </a:p>
        </p:txBody>
      </p:sp>
    </p:spTree>
    <p:extLst>
      <p:ext uri="{BB962C8B-B14F-4D97-AF65-F5344CB8AC3E}">
        <p14:creationId xmlns:p14="http://schemas.microsoft.com/office/powerpoint/2010/main" val="3961538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220634" y="4346268"/>
            <a:ext cx="822960"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Oval 6"/>
          <p:cNvSpPr/>
          <p:nvPr/>
        </p:nvSpPr>
        <p:spPr>
          <a:xfrm>
            <a:off x="7234182" y="5027852"/>
            <a:ext cx="1077921" cy="458440"/>
          </a:xfrm>
          <a:prstGeom prst="ellipse">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02920" y="843461"/>
            <a:ext cx="9052560" cy="979991"/>
          </a:xfrm>
        </p:spPr>
        <p:txBody>
          <a:bodyPr/>
          <a:lstStyle/>
          <a:p>
            <a:r>
              <a:rPr lang="en-US" dirty="0"/>
              <a:t>FMA Power/Area Estimate</a:t>
            </a:r>
          </a:p>
        </p:txBody>
      </p:sp>
      <p:sp>
        <p:nvSpPr>
          <p:cNvPr id="5" name="Content Placeholder 2"/>
          <p:cNvSpPr txBox="1">
            <a:spLocks/>
          </p:cNvSpPr>
          <p:nvPr/>
        </p:nvSpPr>
        <p:spPr bwMode="auto">
          <a:xfrm>
            <a:off x="502920" y="1836683"/>
            <a:ext cx="9052560" cy="1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1882" tIns="50941" rIns="101882" bIns="50941" numCol="1" anchor="t" anchorCtr="0" compatLnSpc="1">
            <a:prstTxWarp prst="textNoShape">
              <a:avLst/>
            </a:prstTxWarp>
          </a:bodyPr>
          <a:lstStyle>
            <a:lvl1pPr marL="382059" indent="-382059"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1pPr>
            <a:lvl2pPr marL="827795" indent="-318383" algn="l" defTabSz="509412" rtl="0" eaLnBrk="1" fontAlgn="base" hangingPunct="1">
              <a:spcBef>
                <a:spcPct val="20000"/>
              </a:spcBef>
              <a:spcAft>
                <a:spcPct val="0"/>
              </a:spcAft>
              <a:buFont typeface="Arial" charset="0"/>
              <a:buChar char="–"/>
              <a:defRPr sz="2700" kern="1200">
                <a:solidFill>
                  <a:schemeClr val="tx1"/>
                </a:solidFill>
                <a:latin typeface="Arial"/>
                <a:ea typeface="ＭＳ Ｐゴシック" charset="0"/>
                <a:cs typeface="Arial"/>
              </a:defRPr>
            </a:lvl2pPr>
            <a:lvl3pPr marL="1273531" indent="-254706" algn="l" defTabSz="509412"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782943" indent="-254706" algn="l" defTabSz="509412"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4pPr>
            <a:lvl5pPr marL="2292355" indent="-254706" algn="l" defTabSz="509412" rtl="0" eaLnBrk="1" fontAlgn="base" hangingPunct="1">
              <a:spcBef>
                <a:spcPct val="20000"/>
              </a:spcBef>
              <a:spcAft>
                <a:spcPct val="0"/>
              </a:spcAft>
              <a:buFont typeface="Arial" charset="0"/>
              <a:buChar char="»"/>
              <a:defRPr sz="1100" kern="1200">
                <a:solidFill>
                  <a:schemeClr val="tx1"/>
                </a:solidFill>
                <a:latin typeface="Arial"/>
                <a:ea typeface="ＭＳ Ｐゴシック" charset="0"/>
                <a:cs typeface="Arial"/>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t>From [GH11] figure 10 scaling from 45nm to 32nm whilst maintaining the mm</a:t>
            </a:r>
            <a:r>
              <a:rPr lang="en-US" baseline="38000" dirty="0"/>
              <a:t>2</a:t>
            </a:r>
            <a:r>
              <a:rPr lang="en-US" dirty="0"/>
              <a:t>/</a:t>
            </a:r>
            <a:r>
              <a:rPr lang="en-US" dirty="0" err="1"/>
              <a:t>Gflop</a:t>
            </a:r>
            <a:r>
              <a:rPr lang="en-US" dirty="0"/>
              <a:t> suggests a scaling factor of 0.53 </a:t>
            </a:r>
          </a:p>
        </p:txBody>
      </p:sp>
      <p:pic>
        <p:nvPicPr>
          <p:cNvPr id="4" name="Picture 3" descr="Screen Shot 2016-07-18 at 9.17.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127" y="3516003"/>
            <a:ext cx="3456734" cy="3406271"/>
          </a:xfrm>
          <a:prstGeom prst="rect">
            <a:avLst/>
          </a:prstGeom>
        </p:spPr>
      </p:pic>
      <p:pic>
        <p:nvPicPr>
          <p:cNvPr id="9" name="Picture 8" descr="FMA-Power-Calculations (dragg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549" y="3857534"/>
            <a:ext cx="10945500" cy="2052281"/>
          </a:xfrm>
          <a:prstGeom prst="rect">
            <a:avLst/>
          </a:prstGeom>
        </p:spPr>
      </p:pic>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81</a:t>
            </a:fld>
            <a:endParaRPr lang="en-US"/>
          </a:p>
        </p:txBody>
      </p:sp>
    </p:spTree>
    <p:extLst>
      <p:ext uri="{BB962C8B-B14F-4D97-AF65-F5344CB8AC3E}">
        <p14:creationId xmlns:p14="http://schemas.microsoft.com/office/powerpoint/2010/main" val="3799778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6340"/>
            <a:ext cx="9052560" cy="1210839"/>
          </a:xfrm>
        </p:spPr>
        <p:txBody>
          <a:bodyPr/>
          <a:lstStyle/>
          <a:p>
            <a:r>
              <a:rPr lang="en-US" dirty="0"/>
              <a:t>TSV Area</a:t>
            </a:r>
          </a:p>
        </p:txBody>
      </p:sp>
      <p:sp>
        <p:nvSpPr>
          <p:cNvPr id="3" name="Content Placeholder 2"/>
          <p:cNvSpPr>
            <a:spLocks noGrp="1"/>
          </p:cNvSpPr>
          <p:nvPr>
            <p:ph idx="1"/>
          </p:nvPr>
        </p:nvSpPr>
        <p:spPr>
          <a:xfrm>
            <a:off x="502920" y="1960520"/>
            <a:ext cx="9052560" cy="5080961"/>
          </a:xfrm>
        </p:spPr>
        <p:txBody>
          <a:bodyPr/>
          <a:lstStyle/>
          <a:p>
            <a:r>
              <a:rPr lang="en-US" dirty="0"/>
              <a:t>Power Delivery</a:t>
            </a:r>
          </a:p>
          <a:p>
            <a:pPr lvl="1"/>
            <a:r>
              <a:rPr lang="en-US" dirty="0"/>
              <a:t>~2000TSV’s ~0.1mm</a:t>
            </a:r>
            <a:r>
              <a:rPr lang="en-US" baseline="30000" dirty="0"/>
              <a:t>2</a:t>
            </a:r>
            <a:r>
              <a:rPr lang="en-US" dirty="0"/>
              <a:t> </a:t>
            </a:r>
          </a:p>
          <a:p>
            <a:r>
              <a:rPr lang="en-US" dirty="0"/>
              <a:t>Stack Bus</a:t>
            </a:r>
          </a:p>
          <a:p>
            <a:pPr lvl="1"/>
            <a:r>
              <a:rPr lang="en-US" dirty="0"/>
              <a:t>2737 signals</a:t>
            </a:r>
          </a:p>
          <a:p>
            <a:pPr lvl="1"/>
            <a:r>
              <a:rPr lang="en-US" dirty="0"/>
              <a:t>Assume 2:1 for GND/VCC ~ 5500 TSV’s</a:t>
            </a:r>
          </a:p>
          <a:p>
            <a:pPr lvl="1"/>
            <a:r>
              <a:rPr lang="en-US" dirty="0"/>
              <a:t>5um pitch ~ 0.14mm</a:t>
            </a:r>
            <a:r>
              <a:rPr lang="en-US" baseline="30000" dirty="0"/>
              <a:t>2</a:t>
            </a:r>
            <a:r>
              <a:rPr lang="en-US" dirty="0"/>
              <a:t>/PE </a:t>
            </a:r>
          </a:p>
          <a:p>
            <a:pPr lvl="1"/>
            <a:r>
              <a:rPr lang="en-US" dirty="0"/>
              <a:t>8.8mm</a:t>
            </a:r>
            <a:r>
              <a:rPr lang="en-US" baseline="30000" dirty="0"/>
              <a:t>2</a:t>
            </a:r>
            <a:r>
              <a:rPr lang="en-US" dirty="0"/>
              <a:t> for 64 PE’s</a:t>
            </a:r>
          </a:p>
          <a:p>
            <a:r>
              <a:rPr lang="en-US" dirty="0"/>
              <a:t>DRAM Bus</a:t>
            </a:r>
          </a:p>
          <a:p>
            <a:pPr lvl="1"/>
            <a:r>
              <a:rPr lang="en-US" dirty="0"/>
              <a:t>4255 signals ~ 8500 TSV’s</a:t>
            </a:r>
          </a:p>
          <a:p>
            <a:pPr lvl="1"/>
            <a:r>
              <a:rPr lang="en-US" dirty="0"/>
              <a:t>13.6mm</a:t>
            </a:r>
            <a:r>
              <a:rPr lang="en-US" baseline="30000" dirty="0"/>
              <a:t>2</a:t>
            </a:r>
            <a:r>
              <a:rPr lang="en-US" dirty="0"/>
              <a:t> for 64 Ports</a:t>
            </a:r>
          </a:p>
          <a:p>
            <a:pPr lvl="1"/>
            <a:endParaRPr lang="en-US" dirty="0"/>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82</a:t>
            </a:fld>
            <a:endParaRPr lang="en-US"/>
          </a:p>
        </p:txBody>
      </p:sp>
    </p:spTree>
    <p:extLst>
      <p:ext uri="{BB962C8B-B14F-4D97-AF65-F5344CB8AC3E}">
        <p14:creationId xmlns:p14="http://schemas.microsoft.com/office/powerpoint/2010/main" val="982486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Older ASIC’s</a:t>
            </a:r>
          </a:p>
        </p:txBody>
      </p:sp>
      <p:sp>
        <p:nvSpPr>
          <p:cNvPr id="3" name="Content Placeholder 2"/>
          <p:cNvSpPr>
            <a:spLocks noGrp="1"/>
          </p:cNvSpPr>
          <p:nvPr>
            <p:ph idx="1"/>
          </p:nvPr>
        </p:nvSpPr>
        <p:spPr>
          <a:xfrm>
            <a:off x="502920" y="1973593"/>
            <a:ext cx="9052560" cy="5314973"/>
          </a:xfrm>
        </p:spPr>
        <p:txBody>
          <a:bodyPr>
            <a:normAutofit fontScale="85000" lnSpcReduction="20000"/>
          </a:bodyPr>
          <a:lstStyle/>
          <a:p>
            <a:r>
              <a:rPr lang="en-US" dirty="0"/>
              <a:t>NeuroCube</a:t>
            </a:r>
            <a:r>
              <a:rPr lang="en-US" baseline="30000" dirty="0"/>
              <a:t>1</a:t>
            </a:r>
            <a:r>
              <a:rPr lang="en-US" dirty="0"/>
              <a:t> </a:t>
            </a:r>
          </a:p>
          <a:p>
            <a:pPr lvl="1"/>
            <a:r>
              <a:rPr lang="en-US" dirty="0"/>
              <a:t>uses HMC 3D-DRAM but dependence on SRAM limits support to CNNs</a:t>
            </a:r>
          </a:p>
          <a:p>
            <a:r>
              <a:rPr lang="en-US" dirty="0"/>
              <a:t>Eyeriss</a:t>
            </a:r>
            <a:r>
              <a:rPr lang="en-US" baseline="30000" dirty="0"/>
              <a:t>2</a:t>
            </a:r>
            <a:r>
              <a:rPr lang="en-US" dirty="0"/>
              <a:t> </a:t>
            </a:r>
          </a:p>
          <a:p>
            <a:pPr lvl="1"/>
            <a:r>
              <a:rPr lang="en-US" dirty="0"/>
              <a:t>discusses DRAM accesses but their focus is on the convolution operation</a:t>
            </a:r>
          </a:p>
          <a:p>
            <a:pPr lvl="1"/>
            <a:r>
              <a:rPr lang="en-US" dirty="0"/>
              <a:t>supports CNN convolution operation only</a:t>
            </a:r>
          </a:p>
          <a:p>
            <a:r>
              <a:rPr lang="en-US" dirty="0"/>
              <a:t>NnSP</a:t>
            </a:r>
            <a:r>
              <a:rPr lang="en-US" baseline="30000" dirty="0"/>
              <a:t>3</a:t>
            </a:r>
            <a:r>
              <a:rPr lang="en-US" dirty="0"/>
              <a:t> </a:t>
            </a:r>
          </a:p>
          <a:p>
            <a:pPr lvl="1"/>
            <a:r>
              <a:rPr lang="en-US" dirty="0"/>
              <a:t>uses cache between DRAM and 8Mb SRAM and will be limited by DRAM bandwidth</a:t>
            </a:r>
          </a:p>
          <a:p>
            <a:pPr lvl="1"/>
            <a:r>
              <a:rPr lang="en-US" dirty="0"/>
              <a:t>does not discuss multi-devices</a:t>
            </a:r>
          </a:p>
          <a:p>
            <a:r>
              <a:rPr lang="en-US" dirty="0"/>
              <a:t>Neuflow</a:t>
            </a:r>
            <a:r>
              <a:rPr lang="en-US" baseline="30000" dirty="0"/>
              <a:t>4</a:t>
            </a:r>
            <a:r>
              <a:rPr lang="en-US" dirty="0"/>
              <a:t> </a:t>
            </a:r>
          </a:p>
          <a:p>
            <a:pPr lvl="1"/>
            <a:r>
              <a:rPr lang="en-US" dirty="0"/>
              <a:t>limits their support to CNNs and in the case of Eyeriss only supports the convolution</a:t>
            </a:r>
          </a:p>
          <a:p>
            <a:pPr lvl="1"/>
            <a:r>
              <a:rPr lang="en-US" dirty="0"/>
              <a:t>will not support locally-connected ANNs</a:t>
            </a:r>
          </a:p>
        </p:txBody>
      </p:sp>
      <p:sp>
        <p:nvSpPr>
          <p:cNvPr id="4" name="Slide Number Placeholder 3"/>
          <p:cNvSpPr>
            <a:spLocks noGrp="1"/>
          </p:cNvSpPr>
          <p:nvPr>
            <p:ph type="sldNum" sz="quarter" idx="12"/>
          </p:nvPr>
        </p:nvSpPr>
        <p:spPr/>
        <p:txBody>
          <a:bodyPr/>
          <a:lstStyle/>
          <a:p>
            <a:pPr>
              <a:defRPr/>
            </a:pPr>
            <a:fld id="{3FF2C605-4958-CF43-AA48-80339EFDB0AF}" type="slidenum">
              <a:rPr lang="en-US" smtClean="0"/>
              <a:pPr>
                <a:defRPr/>
              </a:pPr>
              <a:t>83</a:t>
            </a:fld>
            <a:endParaRPr lang="en-US"/>
          </a:p>
        </p:txBody>
      </p:sp>
      <p:sp>
        <p:nvSpPr>
          <p:cNvPr id="6" name="Footer Placeholder 5"/>
          <p:cNvSpPr>
            <a:spLocks noGrp="1"/>
          </p:cNvSpPr>
          <p:nvPr>
            <p:ph type="ftr" sz="quarter" idx="11"/>
          </p:nvPr>
        </p:nvSpPr>
        <p:spPr>
          <a:xfrm>
            <a:off x="502920" y="7278406"/>
            <a:ext cx="3795002" cy="413808"/>
          </a:xfrm>
        </p:spPr>
        <p:txBody>
          <a:bodyPr/>
          <a:lstStyle/>
          <a:p>
            <a:pPr algn="l">
              <a:defRPr/>
            </a:pPr>
            <a:r>
              <a:rPr lang="en-US" baseline="30000" dirty="0"/>
              <a:t>1</a:t>
            </a:r>
            <a:r>
              <a:rPr lang="en-US" dirty="0"/>
              <a:t> [Kim16], </a:t>
            </a:r>
            <a:r>
              <a:rPr lang="en-US" baseline="30000" dirty="0"/>
              <a:t>2</a:t>
            </a:r>
            <a:r>
              <a:rPr lang="en-US" dirty="0"/>
              <a:t> [Che16], </a:t>
            </a:r>
            <a:r>
              <a:rPr lang="en-US" baseline="30000" dirty="0"/>
              <a:t>3</a:t>
            </a:r>
            <a:r>
              <a:rPr lang="en-US" dirty="0"/>
              <a:t> [Esm05], </a:t>
            </a:r>
            <a:r>
              <a:rPr lang="en-US" baseline="30000" dirty="0"/>
              <a:t>4</a:t>
            </a:r>
            <a:r>
              <a:rPr lang="en-US" dirty="0"/>
              <a:t> [Far11]</a:t>
            </a:r>
          </a:p>
        </p:txBody>
      </p:sp>
    </p:spTree>
    <p:extLst>
      <p:ext uri="{BB962C8B-B14F-4D97-AF65-F5344CB8AC3E}">
        <p14:creationId xmlns:p14="http://schemas.microsoft.com/office/powerpoint/2010/main" val="3342217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646080"/>
            <a:ext cx="9052560" cy="1210839"/>
          </a:xfrm>
        </p:spPr>
        <p:txBody>
          <a:bodyPr/>
          <a:lstStyle/>
          <a:p>
            <a:r>
              <a:rPr lang="en-US" dirty="0"/>
              <a:t>State of the Art</a:t>
            </a:r>
            <a:br>
              <a:rPr lang="en-US" dirty="0"/>
            </a:br>
            <a:r>
              <a:rPr lang="en-US" dirty="0"/>
              <a:t>GPU’s</a:t>
            </a:r>
          </a:p>
        </p:txBody>
      </p:sp>
      <p:sp>
        <p:nvSpPr>
          <p:cNvPr id="3" name="Content Placeholder 2"/>
          <p:cNvSpPr>
            <a:spLocks noGrp="1"/>
          </p:cNvSpPr>
          <p:nvPr>
            <p:ph idx="1"/>
          </p:nvPr>
        </p:nvSpPr>
        <p:spPr>
          <a:xfrm>
            <a:off x="502920" y="1972911"/>
            <a:ext cx="9052560" cy="4836806"/>
          </a:xfrm>
        </p:spPr>
        <p:txBody>
          <a:bodyPr/>
          <a:lstStyle/>
          <a:p>
            <a:r>
              <a:rPr lang="en-US" dirty="0"/>
              <a:t>GPU’s target the general market and employ infrastructures not necessary for NN implementation</a:t>
            </a:r>
          </a:p>
          <a:p>
            <a:pPr lvl="1"/>
            <a:r>
              <a:rPr lang="en-US" dirty="0"/>
              <a:t>we associate power of GPU solution ~100-200W</a:t>
            </a:r>
          </a:p>
          <a:p>
            <a:pPr lvl="1"/>
            <a:r>
              <a:rPr lang="en-US" dirty="0"/>
              <a:t>Will still be limited by memory bandwidth although they are starting to utilize 3D-DRAM</a:t>
            </a:r>
          </a:p>
          <a:p>
            <a:pPr lvl="1"/>
            <a:r>
              <a:rPr lang="en-US" dirty="0"/>
              <a:t>general purpose architecture makes it hard/impossible to make full use of theoretical performance</a:t>
            </a:r>
          </a:p>
        </p:txBody>
      </p:sp>
      <p:pic>
        <p:nvPicPr>
          <p:cNvPr id="4" name="Picture 3" descr="table showing max vs actual performance of GPU running Conv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980" y="5018995"/>
            <a:ext cx="3514540" cy="1984464"/>
          </a:xfrm>
          <a:prstGeom prst="rect">
            <a:avLst/>
          </a:prstGeom>
        </p:spPr>
      </p:pic>
      <p:sp>
        <p:nvSpPr>
          <p:cNvPr id="5" name="TextBox 4"/>
          <p:cNvSpPr txBox="1"/>
          <p:nvPr/>
        </p:nvSpPr>
        <p:spPr>
          <a:xfrm>
            <a:off x="6500674" y="6778997"/>
            <a:ext cx="707846" cy="307777"/>
          </a:xfrm>
          <a:prstGeom prst="rect">
            <a:avLst/>
          </a:prstGeom>
          <a:noFill/>
        </p:spPr>
        <p:txBody>
          <a:bodyPr wrap="none" rtlCol="0">
            <a:spAutoFit/>
          </a:bodyPr>
          <a:lstStyle/>
          <a:p>
            <a:r>
              <a:rPr lang="en-US" sz="1400" dirty="0"/>
              <a:t>[Far11]</a:t>
            </a:r>
          </a:p>
        </p:txBody>
      </p:sp>
      <p:sp>
        <p:nvSpPr>
          <p:cNvPr id="7" name="Slide Number Placeholder 6"/>
          <p:cNvSpPr>
            <a:spLocks noGrp="1"/>
          </p:cNvSpPr>
          <p:nvPr>
            <p:ph type="sldNum" sz="quarter" idx="12"/>
          </p:nvPr>
        </p:nvSpPr>
        <p:spPr/>
        <p:txBody>
          <a:bodyPr/>
          <a:lstStyle/>
          <a:p>
            <a:pPr>
              <a:defRPr/>
            </a:pPr>
            <a:fld id="{3FF2C605-4958-CF43-AA48-80339EFDB0AF}" type="slidenum">
              <a:rPr lang="en-US" smtClean="0"/>
              <a:pPr>
                <a:defRPr/>
              </a:pPr>
              <a:t>84</a:t>
            </a:fld>
            <a:endParaRPr lang="en-US"/>
          </a:p>
        </p:txBody>
      </p:sp>
      <p:sp>
        <p:nvSpPr>
          <p:cNvPr id="6" name="Rounded Rectangle 5"/>
          <p:cNvSpPr/>
          <p:nvPr/>
        </p:nvSpPr>
        <p:spPr>
          <a:xfrm>
            <a:off x="6500674" y="5344115"/>
            <a:ext cx="778074" cy="418807"/>
          </a:xfrm>
          <a:prstGeom prst="roundRect">
            <a:avLst/>
          </a:prstGeom>
          <a:solidFill>
            <a:schemeClr val="accent6">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226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720434"/>
            <a:ext cx="9052560" cy="863658"/>
          </a:xfrm>
        </p:spPr>
        <p:txBody>
          <a:bodyPr/>
          <a:lstStyle/>
          <a:p>
            <a:r>
              <a:rPr lang="en-US" dirty="0"/>
              <a:t>Detailed Block Diagram</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85</a:t>
            </a:fld>
            <a:endParaRPr lang="en-US"/>
          </a:p>
        </p:txBody>
      </p:sp>
      <p:pic>
        <p:nvPicPr>
          <p:cNvPr id="3" name="Picture 2" descr="DetailedBlock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 y="2254718"/>
            <a:ext cx="9099550" cy="3016250"/>
          </a:xfrm>
          <a:prstGeom prst="rect">
            <a:avLst/>
          </a:prstGeom>
        </p:spPr>
      </p:pic>
      <p:pic>
        <p:nvPicPr>
          <p:cNvPr id="11" name="Picture 10"/>
          <p:cNvPicPr>
            <a:picLocks noChangeAspect="1"/>
          </p:cNvPicPr>
          <p:nvPr/>
        </p:nvPicPr>
        <p:blipFill>
          <a:blip r:embed="rId4"/>
          <a:stretch>
            <a:fillRect/>
          </a:stretch>
        </p:blipFill>
        <p:spPr>
          <a:xfrm>
            <a:off x="683260" y="2415942"/>
            <a:ext cx="2533650" cy="1085850"/>
          </a:xfrm>
          <a:prstGeom prst="rect">
            <a:avLst/>
          </a:prstGeom>
        </p:spPr>
      </p:pic>
      <p:pic>
        <p:nvPicPr>
          <p:cNvPr id="10" name="Picture 9"/>
          <p:cNvPicPr>
            <a:picLocks noChangeAspect="1"/>
          </p:cNvPicPr>
          <p:nvPr/>
        </p:nvPicPr>
        <p:blipFill>
          <a:blip r:embed="rId5"/>
          <a:stretch>
            <a:fillRect/>
          </a:stretch>
        </p:blipFill>
        <p:spPr>
          <a:xfrm>
            <a:off x="3445510" y="3065780"/>
            <a:ext cx="4908550" cy="596900"/>
          </a:xfrm>
          <a:prstGeom prst="rect">
            <a:avLst/>
          </a:prstGeom>
        </p:spPr>
      </p:pic>
      <p:pic>
        <p:nvPicPr>
          <p:cNvPr id="9" name="Picture 8"/>
          <p:cNvPicPr>
            <a:picLocks noChangeAspect="1"/>
          </p:cNvPicPr>
          <p:nvPr/>
        </p:nvPicPr>
        <p:blipFill>
          <a:blip r:embed="rId6"/>
          <a:stretch>
            <a:fillRect/>
          </a:stretch>
        </p:blipFill>
        <p:spPr>
          <a:xfrm>
            <a:off x="1496060" y="3765550"/>
            <a:ext cx="6858000" cy="1104900"/>
          </a:xfrm>
          <a:prstGeom prst="rect">
            <a:avLst/>
          </a:prstGeom>
        </p:spPr>
      </p:pic>
      <p:pic>
        <p:nvPicPr>
          <p:cNvPr id="4" name="Picture 3"/>
          <p:cNvPicPr>
            <a:picLocks noChangeAspect="1"/>
          </p:cNvPicPr>
          <p:nvPr/>
        </p:nvPicPr>
        <p:blipFill>
          <a:blip r:embed="rId7"/>
          <a:stretch>
            <a:fillRect/>
          </a:stretch>
        </p:blipFill>
        <p:spPr>
          <a:xfrm>
            <a:off x="3411220" y="3749040"/>
            <a:ext cx="3517900" cy="374650"/>
          </a:xfrm>
          <a:prstGeom prst="rect">
            <a:avLst/>
          </a:prstGeom>
        </p:spPr>
      </p:pic>
      <p:pic>
        <p:nvPicPr>
          <p:cNvPr id="8" name="Picture 7"/>
          <p:cNvPicPr>
            <a:picLocks noChangeAspect="1"/>
          </p:cNvPicPr>
          <p:nvPr/>
        </p:nvPicPr>
        <p:blipFill>
          <a:blip r:embed="rId8"/>
          <a:stretch>
            <a:fillRect/>
          </a:stretch>
        </p:blipFill>
        <p:spPr>
          <a:xfrm>
            <a:off x="3596640" y="3289300"/>
            <a:ext cx="552450" cy="476250"/>
          </a:xfrm>
          <a:prstGeom prst="rect">
            <a:avLst/>
          </a:prstGeom>
        </p:spPr>
      </p:pic>
      <p:pic>
        <p:nvPicPr>
          <p:cNvPr id="7" name="Picture 6"/>
          <p:cNvPicPr>
            <a:picLocks noChangeAspect="1"/>
          </p:cNvPicPr>
          <p:nvPr/>
        </p:nvPicPr>
        <p:blipFill>
          <a:blip r:embed="rId9"/>
          <a:stretch>
            <a:fillRect/>
          </a:stretch>
        </p:blipFill>
        <p:spPr>
          <a:xfrm>
            <a:off x="2848610" y="4460708"/>
            <a:ext cx="1181100" cy="342900"/>
          </a:xfrm>
          <a:prstGeom prst="rect">
            <a:avLst/>
          </a:prstGeom>
        </p:spPr>
      </p:pic>
      <p:pic>
        <p:nvPicPr>
          <p:cNvPr id="12" name="Picture 11"/>
          <p:cNvPicPr>
            <a:picLocks noChangeAspect="1"/>
          </p:cNvPicPr>
          <p:nvPr/>
        </p:nvPicPr>
        <p:blipFill>
          <a:blip r:embed="rId10"/>
          <a:stretch>
            <a:fillRect/>
          </a:stretch>
        </p:blipFill>
        <p:spPr>
          <a:xfrm>
            <a:off x="2356485" y="3964940"/>
            <a:ext cx="984250" cy="158750"/>
          </a:xfrm>
          <a:prstGeom prst="rect">
            <a:avLst/>
          </a:prstGeom>
        </p:spPr>
      </p:pic>
    </p:spTree>
    <p:extLst>
      <p:ext uri="{BB962C8B-B14F-4D97-AF65-F5344CB8AC3E}">
        <p14:creationId xmlns:p14="http://schemas.microsoft.com/office/powerpoint/2010/main" val="1414716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32550"/>
            <a:ext cx="9052560" cy="1210839"/>
          </a:xfrm>
        </p:spPr>
        <p:txBody>
          <a:bodyPr/>
          <a:lstStyle/>
          <a:p>
            <a:r>
              <a:rPr lang="en-US" dirty="0"/>
              <a:t>Problem</a:t>
            </a:r>
          </a:p>
        </p:txBody>
      </p:sp>
      <p:sp>
        <p:nvSpPr>
          <p:cNvPr id="3" name="Content Placeholder 2"/>
          <p:cNvSpPr>
            <a:spLocks noGrp="1"/>
          </p:cNvSpPr>
          <p:nvPr>
            <p:ph idx="1"/>
          </p:nvPr>
        </p:nvSpPr>
        <p:spPr>
          <a:xfrm>
            <a:off x="502918" y="1533516"/>
            <a:ext cx="8927572" cy="5631167"/>
          </a:xfrm>
        </p:spPr>
        <p:txBody>
          <a:bodyPr>
            <a:normAutofit/>
          </a:bodyPr>
          <a:lstStyle/>
          <a:p>
            <a:r>
              <a:rPr lang="en-US" dirty="0"/>
              <a:t>Many embedded applications will/do have power, space and weight limitations</a:t>
            </a:r>
          </a:p>
          <a:p>
            <a:pPr lvl="1"/>
            <a:r>
              <a:rPr lang="en-US" dirty="0"/>
              <a:t>to achieve near or at real-time processing, current solutions require high power and high real-estate</a:t>
            </a:r>
          </a:p>
          <a:p>
            <a:pPr lvl="2"/>
            <a:r>
              <a:rPr lang="en-US" dirty="0"/>
              <a:t>GPU solutions large and high power</a:t>
            </a:r>
          </a:p>
          <a:p>
            <a:pPr lvl="2" fontAlgn="auto">
              <a:spcAft>
                <a:spcPts val="669"/>
              </a:spcAft>
              <a:defRPr/>
            </a:pPr>
            <a:r>
              <a:rPr lang="en-US" dirty="0">
                <a:solidFill>
                  <a:srgbClr val="000000"/>
                </a:solidFill>
                <a:cs typeface="Monaco"/>
              </a:rPr>
              <a:t>ASIC’s better than GPUs</a:t>
            </a:r>
          </a:p>
          <a:p>
            <a:pPr lvl="1" fontAlgn="auto">
              <a:spcAft>
                <a:spcPts val="669"/>
              </a:spcAft>
              <a:defRPr/>
            </a:pPr>
            <a:r>
              <a:rPr lang="en-US" dirty="0">
                <a:solidFill>
                  <a:srgbClr val="000000"/>
                </a:solidFill>
                <a:cs typeface="Monaco"/>
              </a:rPr>
              <a:t>Both have memory </a:t>
            </a:r>
            <a:r>
              <a:rPr lang="en-US" dirty="0" smtClean="0">
                <a:solidFill>
                  <a:srgbClr val="000000"/>
                </a:solidFill>
                <a:cs typeface="Monaco"/>
              </a:rPr>
              <a:t>bandwidth or capacity </a:t>
            </a:r>
            <a:r>
              <a:rPr lang="en-US" dirty="0">
                <a:solidFill>
                  <a:srgbClr val="000000"/>
                </a:solidFill>
                <a:cs typeface="Monaco"/>
              </a:rPr>
              <a:t>limitations when reuse opportunities do not exist</a:t>
            </a:r>
          </a:p>
        </p:txBody>
      </p:sp>
      <p:sp>
        <p:nvSpPr>
          <p:cNvPr id="5" name="Slide Number Placeholder 4"/>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70891242"/>
      </p:ext>
    </p:extLst>
  </p:cSld>
  <p:clrMapOvr>
    <a:masterClrMapping/>
  </p:clrMapOvr>
  <mc:AlternateContent xmlns:mc="http://schemas.openxmlformats.org/markup-compatibility/2006" xmlns:p14="http://schemas.microsoft.com/office/powerpoint/2010/main">
    <mc:Choice Requires="p14">
      <p:transition spd="slow" p14:dur="2000" advTm="100380"/>
    </mc:Choice>
    <mc:Fallback xmlns="">
      <p:transition xmlns:p14="http://schemas.microsoft.com/office/powerpoint/2010/main" spd="slow" advTm="10038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ncstate-ppt-template-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ncstate-ppt-template-horizontal-left-logo.potx</Template>
  <TotalTime>17037</TotalTime>
  <Words>4288</Words>
  <Application>Microsoft Macintosh PowerPoint</Application>
  <PresentationFormat>Custom</PresentationFormat>
  <Paragraphs>815</Paragraphs>
  <Slides>85</Slides>
  <Notes>59</Notes>
  <HiddenSlides>4</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88" baseType="lpstr">
      <vt:lpstr>ncstate-ppt-template-horizontal-left-logo</vt:lpstr>
      <vt:lpstr>Worksheet</vt:lpstr>
      <vt:lpstr>Microsoft Excel Sheet</vt:lpstr>
      <vt:lpstr>A 3DIC system to aid in the acceleration of systems that employ multiple instances of artificial neural networks</vt:lpstr>
      <vt:lpstr>Introduction</vt:lpstr>
      <vt:lpstr>Introduction</vt:lpstr>
      <vt:lpstr>Introduction</vt:lpstr>
      <vt:lpstr>ANN Types</vt:lpstr>
      <vt:lpstr>ANN Types</vt:lpstr>
      <vt:lpstr>Research</vt:lpstr>
      <vt:lpstr>Mission Statement</vt:lpstr>
      <vt:lpstr>Problem</vt:lpstr>
      <vt:lpstr>Solution</vt:lpstr>
      <vt:lpstr>Feasibility</vt:lpstr>
      <vt:lpstr>Contribution</vt:lpstr>
      <vt:lpstr>Outline</vt:lpstr>
      <vt:lpstr>Artificial Neural Networks</vt:lpstr>
      <vt:lpstr>Artificial Neural Networks</vt:lpstr>
      <vt:lpstr>Summary : Target application and ANN type’s</vt:lpstr>
      <vt:lpstr>State-of-the-art</vt:lpstr>
      <vt:lpstr>State of the Art ASIC’s</vt:lpstr>
      <vt:lpstr>State of the Art ASIC’s</vt:lpstr>
      <vt:lpstr>State of the Art</vt:lpstr>
      <vt:lpstr>System Requirements</vt:lpstr>
      <vt:lpstr>Architecture Blocks</vt:lpstr>
      <vt:lpstr>Main memory</vt:lpstr>
      <vt:lpstr>System Solution</vt:lpstr>
      <vt:lpstr>3D Physical Configuration</vt:lpstr>
      <vt:lpstr>Sub-System Column (SSC)</vt:lpstr>
      <vt:lpstr>Solution Block Diagram</vt:lpstr>
      <vt:lpstr>System Connectivity</vt:lpstr>
      <vt:lpstr>Architecture Requirements</vt:lpstr>
      <vt:lpstr>Instructions</vt:lpstr>
      <vt:lpstr>Instruction Decode</vt:lpstr>
      <vt:lpstr>Compute Instruction</vt:lpstr>
      <vt:lpstr>Configuration</vt:lpstr>
      <vt:lpstr>Data Storage and access</vt:lpstr>
      <vt:lpstr>Storage descriptors</vt:lpstr>
      <vt:lpstr>NoC</vt:lpstr>
      <vt:lpstr>Manager Layer</vt:lpstr>
      <vt:lpstr>Manager Layer</vt:lpstr>
      <vt:lpstr>DRAM Customizations</vt:lpstr>
      <vt:lpstr>DRAM Customizations</vt:lpstr>
      <vt:lpstr>Processing (PE) Layer</vt:lpstr>
      <vt:lpstr>Processing (PE) Layer</vt:lpstr>
      <vt:lpstr>Detailed Block Diagram</vt:lpstr>
      <vt:lpstr>Detailed Block Diagram</vt:lpstr>
      <vt:lpstr>Test Performance</vt:lpstr>
      <vt:lpstr>Baseline ANN Performance</vt:lpstr>
      <vt:lpstr>AREA</vt:lpstr>
      <vt:lpstr>Power/Area Scaling assumptions</vt:lpstr>
      <vt:lpstr>Manager AREA</vt:lpstr>
      <vt:lpstr>PE AREA</vt:lpstr>
      <vt:lpstr>Area placement study</vt:lpstr>
      <vt:lpstr>Power Summary</vt:lpstr>
      <vt:lpstr>Comparison</vt:lpstr>
      <vt:lpstr>Summary</vt:lpstr>
      <vt:lpstr>Publication(s)</vt:lpstr>
      <vt:lpstr>References</vt:lpstr>
      <vt:lpstr>References</vt:lpstr>
      <vt:lpstr>Backup</vt:lpstr>
      <vt:lpstr>Discrimination</vt:lpstr>
      <vt:lpstr>Artificial Neural Networks Rate-based</vt:lpstr>
      <vt:lpstr>Manager Layer</vt:lpstr>
      <vt:lpstr>Feature kernels</vt:lpstr>
      <vt:lpstr>Processing (PE) Layer</vt:lpstr>
      <vt:lpstr>Power/Area Scaling assumptions</vt:lpstr>
      <vt:lpstr>DRAM and Stack Buses</vt:lpstr>
      <vt:lpstr>Manager Controller</vt:lpstr>
      <vt:lpstr>MRC</vt:lpstr>
      <vt:lpstr>RDP</vt:lpstr>
      <vt:lpstr>MWC</vt:lpstr>
      <vt:lpstr>PE Controller</vt:lpstr>
      <vt:lpstr>SIMD Wrapper</vt:lpstr>
      <vt:lpstr>Streaming Operations</vt:lpstr>
      <vt:lpstr>Classifier Implementation</vt:lpstr>
      <vt:lpstr>Classifier Implementation</vt:lpstr>
      <vt:lpstr>Pooling Implementation</vt:lpstr>
      <vt:lpstr>Example DRAM Access Sequence</vt:lpstr>
      <vt:lpstr>Example Image Recognition CNN</vt:lpstr>
      <vt:lpstr>TSV Power</vt:lpstr>
      <vt:lpstr>DiRAM4 Stack</vt:lpstr>
      <vt:lpstr>FMA Power/Area Estimate</vt:lpstr>
      <vt:lpstr>FMA Power/Area Estimate</vt:lpstr>
      <vt:lpstr>TSV Area</vt:lpstr>
      <vt:lpstr>State of the Art Older ASIC’s</vt:lpstr>
      <vt:lpstr>State of the Art GPU’s</vt:lpstr>
      <vt:lpstr>Detailed Block Diagram</vt:lpstr>
    </vt:vector>
  </TitlesOfParts>
  <Manager/>
  <Company>NC State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Lee B Baker</dc:creator>
  <cp:keywords/>
  <dc:description/>
  <cp:lastModifiedBy>Lee Baker</cp:lastModifiedBy>
  <cp:revision>1445</cp:revision>
  <cp:lastPrinted>2018-02-22T19:39:25Z</cp:lastPrinted>
  <dcterms:created xsi:type="dcterms:W3CDTF">2014-04-10T19:16:28Z</dcterms:created>
  <dcterms:modified xsi:type="dcterms:W3CDTF">2018-02-27T17:00:12Z</dcterms:modified>
  <cp:category/>
</cp:coreProperties>
</file>